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73"/>
  </p:notesMasterIdLst>
  <p:sldIdLst>
    <p:sldId id="385" r:id="rId5"/>
    <p:sldId id="737"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29" r:id="rId32"/>
    <p:sldId id="730" r:id="rId33"/>
    <p:sldId id="731" r:id="rId34"/>
    <p:sldId id="732" r:id="rId35"/>
    <p:sldId id="733" r:id="rId36"/>
    <p:sldId id="734" r:id="rId37"/>
    <p:sldId id="735" r:id="rId38"/>
    <p:sldId id="736" r:id="rId39"/>
    <p:sldId id="623" r:id="rId40"/>
    <p:sldId id="501" r:id="rId41"/>
    <p:sldId id="662" r:id="rId42"/>
    <p:sldId id="692" r:id="rId43"/>
    <p:sldId id="679" r:id="rId44"/>
    <p:sldId id="555" r:id="rId45"/>
    <p:sldId id="567" r:id="rId46"/>
    <p:sldId id="693" r:id="rId47"/>
    <p:sldId id="681" r:id="rId48"/>
    <p:sldId id="663" r:id="rId49"/>
    <p:sldId id="682" r:id="rId50"/>
    <p:sldId id="683" r:id="rId51"/>
    <p:sldId id="684" r:id="rId52"/>
    <p:sldId id="685" r:id="rId53"/>
    <p:sldId id="686" r:id="rId54"/>
    <p:sldId id="687" r:id="rId55"/>
    <p:sldId id="688" r:id="rId56"/>
    <p:sldId id="689" r:id="rId57"/>
    <p:sldId id="690" r:id="rId58"/>
    <p:sldId id="695" r:id="rId59"/>
    <p:sldId id="702" r:id="rId60"/>
    <p:sldId id="703" r:id="rId61"/>
    <p:sldId id="694" r:id="rId62"/>
    <p:sldId id="664" r:id="rId63"/>
    <p:sldId id="665" r:id="rId64"/>
    <p:sldId id="666" r:id="rId65"/>
    <p:sldId id="668" r:id="rId66"/>
    <p:sldId id="599" r:id="rId67"/>
    <p:sldId id="630" r:id="rId68"/>
    <p:sldId id="701" r:id="rId69"/>
    <p:sldId id="674" r:id="rId70"/>
    <p:sldId id="610" r:id="rId71"/>
    <p:sldId id="497"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704"/>
            <p14:sldId id="705"/>
            <p14:sldId id="706"/>
          </p14:sldIdLst>
        </p14:section>
        <p14:section name="WildFly Swarm" id="{77821F84-5FB1-0F49-AC3A-8BE98F86F14F}">
          <p14:sldIdLst>
            <p14:sldId id="707"/>
            <p14:sldId id="708"/>
            <p14:sldId id="709"/>
            <p14:sldId id="710"/>
            <p14:sldId id="711"/>
          </p14:sldIdLst>
        </p14:section>
        <p14:section name="Fargate and ECS" id="{64441F07-7053-2043-9879-7BB960C2AEA6}">
          <p14:sldIdLst>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Lst>
        </p14:section>
        <p14:section name="Key Concepts" id="{2810EC2E-71D5-F54E-9057-03E72AF14A27}">
          <p14:sldIdLst>
            <p14:sldId id="623"/>
            <p14:sldId id="501"/>
            <p14:sldId id="662"/>
          </p14:sldIdLst>
        </p14:section>
        <p14:section name="Lambda Basics" id="{66249425-AA97-E648-B328-A812FF3223F8}">
          <p14:sldIdLst>
            <p14:sldId id="692"/>
            <p14:sldId id="679"/>
            <p14:sldId id="555"/>
            <p14:sldId id="567"/>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Lst>
        </p14:section>
        <p14:section name="CI/CD" id="{F93F11F8-10E8-8846-A974-317565336DDC}">
          <p14:sldIdLst>
            <p14:sldId id="695"/>
            <p14:sldId id="702"/>
            <p14:sldId id="703"/>
          </p14:sldIdLst>
        </p14:section>
        <p14:section name="Monitoring" id="{70330A56-DD2D-8849-8586-8234D19B20E1}">
          <p14:sldIdLst>
            <p14:sldId id="694"/>
            <p14:sldId id="664"/>
            <p14:sldId id="665"/>
            <p14:sldId id="666"/>
            <p14:sldId id="668"/>
            <p14:sldId id="599"/>
            <p14:sldId id="630"/>
          </p14:sldIdLst>
        </p14:section>
        <p14:section name="SAR" id="{0E363CFE-B37F-0A43-B757-60F064547836}">
          <p14:sldIdLst>
            <p14:sldId id="701"/>
          </p14:sldIdLst>
        </p14:section>
        <p14:section name="References" id="{080C1990-4B8D-DA46-8E77-5BAFCCEC6A14}">
          <p14:sldIdLst>
            <p14:sldId id="674"/>
            <p14:sldId id="610"/>
            <p14:sldId id="497"/>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74" autoAdjust="0"/>
    <p:restoredTop sz="89214" autoAdjust="0"/>
  </p:normalViewPr>
  <p:slideViewPr>
    <p:cSldViewPr snapToGrid="0" showGuides="1">
      <p:cViewPr varScale="1">
        <p:scale>
          <a:sx n="154" d="100"/>
          <a:sy n="154" d="100"/>
        </p:scale>
        <p:origin x="208" y="20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a:t>
            </a:r>
            <a:r>
              <a:rPr lang="en-US" baseline="0" dirty="0"/>
              <a:t> each of you, are the critical key to our innovation. We love to listen to customers (you), understand your use cases, learn, use those ideas to fuel our experimentation and find ways to then build innovative new features to solve the problems and challenges we are hearing about. We get those features into your hands, and then the fly wheel spins again </a:t>
            </a:r>
            <a:r>
              <a:rPr lang="mr-IN" baseline="0" dirty="0"/>
              <a:t>–</a:t>
            </a:r>
            <a:r>
              <a:rPr lang="en-US" baseline="0" dirty="0"/>
              <a:t> with new feedback, ideas, use cases, etc.</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This process has helped us to deliver over 50 new features since 2015.</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One of the most prominent things we’ve heard from our ECS customers is that you would love to only have to think about the container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or application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and not have to manage any of the underlying EC2 infrastructure.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0410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took this feedback</a:t>
            </a:r>
            <a:r>
              <a:rPr lang="en-US" baseline="0" dirty="0"/>
              <a:t> and have worked hard over the past year to build a technology that allows customers to focus entirely on their applications and work with their applications directly at the container or task-level.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346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Fargate is a new technology to run containers without the need to manage underlying infrastructure. Fargate allows you to work</a:t>
            </a:r>
            <a:r>
              <a:rPr lang="en-US" sz="1200" kern="1200" baseline="0" dirty="0">
                <a:solidFill>
                  <a:schemeClr val="tx1"/>
                </a:solidFill>
                <a:effectLst/>
                <a:latin typeface="+mn-lt"/>
                <a:ea typeface="+mn-ea"/>
                <a:cs typeface="+mn-cs"/>
              </a:rPr>
              <a:t> entirely with an ECS Task Native API.</a:t>
            </a:r>
            <a:r>
              <a:rPr lang="en-US" sz="1200" kern="1200" dirty="0">
                <a:solidFill>
                  <a:schemeClr val="tx1"/>
                </a:solidFill>
                <a:effectLst/>
                <a:latin typeface="+mn-lt"/>
                <a:ea typeface="+mn-ea"/>
                <a:cs typeface="+mn-cs"/>
              </a:rPr>
              <a:t> With Fargate you specify the container image, CPU, and memory required to run that container</a:t>
            </a:r>
            <a:r>
              <a:rPr lang="en-US" sz="1200" kern="1200" baseline="0" dirty="0">
                <a:solidFill>
                  <a:schemeClr val="tx1"/>
                </a:solidFill>
                <a:effectLst/>
                <a:latin typeface="+mn-lt"/>
                <a:ea typeface="+mn-ea"/>
                <a:cs typeface="+mn-cs"/>
              </a:rPr>
              <a:t> - in an ECS Task Definition. And with a single command you can run that container in production. With one command you can scale that to 10s, 100s, or thousands based on your requirements.</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2425668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082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AWS Fargate is designed to be used with Amazon ECS, the core APIs, scheduling, and placement concepts remaing the same and you can continue to benefit from investments we’ve made there over the past three years with access to the same rich set of features and capabilities to run in production and at scale.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8426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369685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16415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163280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076446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25</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12965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27</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69852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38</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a:p>
        </p:txBody>
      </p:sp>
    </p:spTree>
    <p:extLst>
      <p:ext uri="{BB962C8B-B14F-4D97-AF65-F5344CB8AC3E}">
        <p14:creationId xmlns:p14="http://schemas.microsoft.com/office/powerpoint/2010/main" val="816058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56</a:t>
            </a:fld>
            <a:endParaRPr lang="en-US" dirty="0">
              <a:solidFill>
                <a:prstClr val="black"/>
              </a:solidFill>
              <a:latin typeface="Calibri"/>
            </a:endParaRPr>
          </a:p>
        </p:txBody>
      </p:sp>
    </p:spTree>
    <p:extLst>
      <p:ext uri="{BB962C8B-B14F-4D97-AF65-F5344CB8AC3E}">
        <p14:creationId xmlns:p14="http://schemas.microsoft.com/office/powerpoint/2010/main" val="1308060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57</a:t>
            </a:fld>
            <a:endParaRPr lang="de-DE"/>
          </a:p>
        </p:txBody>
      </p:sp>
    </p:spTree>
    <p:extLst>
      <p:ext uri="{BB962C8B-B14F-4D97-AF65-F5344CB8AC3E}">
        <p14:creationId xmlns:p14="http://schemas.microsoft.com/office/powerpoint/2010/main" val="10177524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a:p>
        </p:txBody>
      </p:sp>
    </p:spTree>
    <p:extLst>
      <p:ext uri="{BB962C8B-B14F-4D97-AF65-F5344CB8AC3E}">
        <p14:creationId xmlns:p14="http://schemas.microsoft.com/office/powerpoint/2010/main" val="155201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kern="1200" dirty="0">
                <a:solidFill>
                  <a:schemeClr val="tx1"/>
                </a:solidFill>
                <a:effectLst/>
                <a:latin typeface="+mn-lt"/>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622630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61</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learned that customers love containers.</a:t>
            </a:r>
            <a:r>
              <a:rPr lang="en-US" baseline="0" dirty="0"/>
              <a:t> Why?</a:t>
            </a:r>
          </a:p>
          <a:p>
            <a:endParaRPr lang="en-US" baseline="0" dirty="0"/>
          </a:p>
          <a:p>
            <a:r>
              <a:rPr lang="en-US" dirty="0"/>
              <a:t>Packaging </a:t>
            </a:r>
            <a:r>
              <a:rPr lang="mr-IN" dirty="0"/>
              <a:t>–</a:t>
            </a:r>
            <a:r>
              <a:rPr lang="en-US" dirty="0"/>
              <a:t> simple to think about, easy</a:t>
            </a:r>
            <a:r>
              <a:rPr lang="en-US" baseline="0" dirty="0"/>
              <a:t> to model out applications at the component-level, eases the journey to running microservices or 12-factor apps</a:t>
            </a:r>
            <a:endParaRPr lang="en-US" dirty="0"/>
          </a:p>
          <a:p>
            <a:r>
              <a:rPr lang="en-US" dirty="0"/>
              <a:t>Distribution </a:t>
            </a:r>
            <a:r>
              <a:rPr lang="mr-IN" dirty="0"/>
              <a:t>–</a:t>
            </a:r>
            <a:r>
              <a:rPr lang="en-US" dirty="0"/>
              <a:t> generally the container image, which encapsulates everything you need to run your application, is stored</a:t>
            </a:r>
            <a:r>
              <a:rPr lang="en-US" baseline="0" dirty="0"/>
              <a:t> in a small, light-weight image that can be run on nearly any machine in a repeatable way</a:t>
            </a:r>
            <a:endParaRPr lang="en-US" dirty="0"/>
          </a:p>
          <a:p>
            <a:r>
              <a:rPr lang="en-US" dirty="0"/>
              <a:t>Immutable Infrastructure </a:t>
            </a:r>
            <a:r>
              <a:rPr lang="mr-IN" dirty="0"/>
              <a:t>–</a:t>
            </a:r>
            <a:r>
              <a:rPr lang="en-US" dirty="0"/>
              <a:t> with the packaging and distribution come</a:t>
            </a:r>
            <a:r>
              <a:rPr lang="en-US" baseline="0" dirty="0"/>
              <a:t> a simple way to run immutable infrastructure where you can scale up or down based on requirements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13</a:t>
            </a:fld>
            <a:endParaRPr lang="en-US" dirty="0"/>
          </a:p>
        </p:txBody>
      </p:sp>
    </p:spTree>
    <p:extLst>
      <p:ext uri="{BB962C8B-B14F-4D97-AF65-F5344CB8AC3E}">
        <p14:creationId xmlns:p14="http://schemas.microsoft.com/office/powerpoint/2010/main" val="61442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Welcome bg">
    <p:spTree>
      <p:nvGrpSpPr>
        <p:cNvPr id="1" name=""/>
        <p:cNvGrpSpPr/>
        <p:nvPr/>
      </p:nvGrpSpPr>
      <p:grpSpPr>
        <a:xfrm>
          <a:off x="0" y="0"/>
          <a:ext cx="0" cy="0"/>
          <a:chOff x="0" y="0"/>
          <a:chExt cx="0" cy="0"/>
        </a:xfrm>
      </p:grpSpPr>
      <p:pic>
        <p:nvPicPr>
          <p:cNvPr id="12" name="photo-1464802686167-b939a6910659-small.jpg"/>
          <p:cNvPicPr>
            <a:picLocks noChangeAspect="1"/>
          </p:cNvPicPr>
          <p:nvPr/>
        </p:nvPicPr>
        <p:blipFill>
          <a:blip r:embed="rId2">
            <a:alphaModFix amt="72448"/>
            <a:extLst/>
          </a:blip>
          <a:srcRect t="42477" r="1658" b="9701"/>
          <a:stretch>
            <a:fillRect/>
          </a:stretch>
        </p:blipFill>
        <p:spPr>
          <a:xfrm>
            <a:off x="-33274" y="-17878"/>
            <a:ext cx="9177274" cy="5179256"/>
          </a:xfrm>
          <a:prstGeom prst="rect">
            <a:avLst/>
          </a:prstGeom>
          <a:ln w="12700">
            <a:miter lim="400000"/>
          </a:ln>
        </p:spPr>
      </p:pic>
      <p:sp>
        <p:nvSpPr>
          <p:cNvPr id="13" name="Shape 13"/>
          <p:cNvSpPr/>
          <p:nvPr/>
        </p:nvSpPr>
        <p:spPr>
          <a:xfrm>
            <a:off x="-16934" y="0"/>
            <a:ext cx="9160934" cy="5161378"/>
          </a:xfrm>
          <a:prstGeom prst="rect">
            <a:avLst/>
          </a:prstGeom>
          <a:gradFill>
            <a:gsLst>
              <a:gs pos="0">
                <a:srgbClr val="000000">
                  <a:alpha val="40396"/>
                </a:srgbClr>
              </a:gs>
              <a:gs pos="100000">
                <a:srgbClr val="122C50">
                  <a:alpha val="40396"/>
                </a:srgbClr>
              </a:gs>
            </a:gsLst>
            <a:lin ang="5312897"/>
          </a:gradFill>
          <a:ln w="12700">
            <a:miter lim="400000"/>
          </a:ln>
        </p:spPr>
        <p:txBody>
          <a:bodyPr lIns="19050" tIns="19050" rIns="19050" bIns="19050" anchor="ctr"/>
          <a:lstStyle/>
          <a:p>
            <a:pPr>
              <a:defRPr sz="3600" spc="0">
                <a:latin typeface="+mn-lt"/>
                <a:ea typeface="+mn-ea"/>
                <a:cs typeface="+mn-cs"/>
                <a:sym typeface="Helvetica Light"/>
              </a:defRPr>
            </a:pPr>
            <a:endParaRPr sz="1350"/>
          </a:p>
        </p:txBody>
      </p:sp>
      <p:sp>
        <p:nvSpPr>
          <p:cNvPr id="14" name="Shape 14"/>
          <p:cNvSpPr>
            <a:spLocks noGrp="1"/>
          </p:cNvSpPr>
          <p:nvPr>
            <p:ph type="sldNum" sz="quarter" idx="2"/>
          </p:nvPr>
        </p:nvSpPr>
        <p:spPr>
          <a:xfrm>
            <a:off x="4474109" y="4905375"/>
            <a:ext cx="192962" cy="17697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250182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amp;W version">
    <p:spTree>
      <p:nvGrpSpPr>
        <p:cNvPr id="1" name=""/>
        <p:cNvGrpSpPr/>
        <p:nvPr/>
      </p:nvGrpSpPr>
      <p:grpSpPr>
        <a:xfrm>
          <a:off x="0" y="0"/>
          <a:ext cx="0" cy="0"/>
          <a:chOff x="0" y="0"/>
          <a:chExt cx="0" cy="0"/>
        </a:xfrm>
      </p:grpSpPr>
      <p:pic>
        <p:nvPicPr>
          <p:cNvPr id="159" name="REIN_constellation_lockbg_sectiontitle-filtered.jpeg"/>
          <p:cNvPicPr>
            <a:picLocks noChangeAspect="1"/>
          </p:cNvPicPr>
          <p:nvPr/>
        </p:nvPicPr>
        <p:blipFill>
          <a:blip r:embed="rId2">
            <a:alphaModFix amt="86021"/>
            <a:extLst/>
          </a:blip>
          <a:stretch>
            <a:fillRect/>
          </a:stretch>
        </p:blipFill>
        <p:spPr>
          <a:xfrm flipH="1">
            <a:off x="0" y="0"/>
            <a:ext cx="9144000" cy="5143500"/>
          </a:xfrm>
          <a:prstGeom prst="rect">
            <a:avLst/>
          </a:prstGeom>
          <a:ln w="12700">
            <a:miter lim="400000"/>
          </a:ln>
        </p:spPr>
      </p:pic>
      <p:sp>
        <p:nvSpPr>
          <p:cNvPr id="160" name="Shape 160"/>
          <p:cNvSpPr>
            <a:spLocks noGrp="1"/>
          </p:cNvSpPr>
          <p:nvPr>
            <p:ph type="sldNum" sz="quarter" idx="2"/>
          </p:nvPr>
        </p:nvSpPr>
        <p:spPr>
          <a:xfrm>
            <a:off x="4474109" y="4905375"/>
            <a:ext cx="192962" cy="1769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05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976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19" r:id="rId17"/>
    <p:sldLayoutId id="2147483720" r:id="rId18"/>
    <p:sldLayoutId id="2147483721" r:id="rId19"/>
    <p:sldLayoutId id="2147483722" r:id="rId20"/>
    <p:sldLayoutId id="2147483723" r:id="rId21"/>
    <p:sldLayoutId id="2147483724" r:id="rId22"/>
    <p:sldLayoutId id="214748372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42.tiff"/><Relationship Id="rId4" Type="http://schemas.openxmlformats.org/officeDocument/2006/relationships/image" Target="../media/image41.png"/><Relationship Id="rId9" Type="http://schemas.openxmlformats.org/officeDocument/2006/relationships/image" Target="../media/image44.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tiff"/><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31.xml"/><Relationship Id="rId16" Type="http://schemas.openxmlformats.org/officeDocument/2006/relationships/image" Target="../media/image62.tiff"/><Relationship Id="rId20" Type="http://schemas.openxmlformats.org/officeDocument/2006/relationships/image" Target="../media/image66.tiff"/><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tiff"/><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92.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emf"/><Relationship Id="rId18" Type="http://schemas.openxmlformats.org/officeDocument/2006/relationships/image" Target="../media/image108.png"/><Relationship Id="rId3" Type="http://schemas.openxmlformats.org/officeDocument/2006/relationships/image" Target="../media/image95.emf"/><Relationship Id="rId7" Type="http://schemas.openxmlformats.org/officeDocument/2006/relationships/image" Target="../media/image99.png"/><Relationship Id="rId12" Type="http://schemas.openxmlformats.org/officeDocument/2006/relationships/image" Target="../media/image79.png"/><Relationship Id="rId17" Type="http://schemas.openxmlformats.org/officeDocument/2006/relationships/image" Target="../media/image107.png"/><Relationship Id="rId2" Type="http://schemas.openxmlformats.org/officeDocument/2006/relationships/notesSlide" Target="../notesSlides/notesSlide52.xml"/><Relationship Id="rId16" Type="http://schemas.openxmlformats.org/officeDocument/2006/relationships/image" Target="../media/image74.pn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8.emf"/><Relationship Id="rId11" Type="http://schemas.openxmlformats.org/officeDocument/2006/relationships/image" Target="../media/image103.png"/><Relationship Id="rId5" Type="http://schemas.openxmlformats.org/officeDocument/2006/relationships/image" Target="../media/image97.emf"/><Relationship Id="rId15" Type="http://schemas.openxmlformats.org/officeDocument/2006/relationships/image" Target="../media/image106.png"/><Relationship Id="rId10" Type="http://schemas.openxmlformats.org/officeDocument/2006/relationships/image" Target="../media/image102.png"/><Relationship Id="rId19" Type="http://schemas.microsoft.com/office/2007/relationships/hdphoto" Target="../media/hdphoto5.wdp"/><Relationship Id="rId4" Type="http://schemas.openxmlformats.org/officeDocument/2006/relationships/image" Target="../media/image96.emf"/><Relationship Id="rId9" Type="http://schemas.openxmlformats.org/officeDocument/2006/relationships/image" Target="../media/image101.png"/><Relationship Id="rId14" Type="http://schemas.openxmlformats.org/officeDocument/2006/relationships/image" Target="../media/image105.png"/></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9.png"/><Relationship Id="rId7"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116.tiff"/><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d0.awsstatic.com/whitepapers/optimizing-enterprise-economics-serverless-architectures.pdf" TargetMode="External"/><Relationship Id="rId2" Type="http://schemas.openxmlformats.org/officeDocument/2006/relationships/hyperlink" Target="https://d1.awsstatic.com/whitepapers/serverless-architectures-with-aws-lambda.pdf" TargetMode="External"/><Relationship Id="rId1" Type="http://schemas.openxmlformats.org/officeDocument/2006/relationships/slideLayout" Target="../slideLayouts/slideLayout2.xml"/><Relationship Id="rId6" Type="http://schemas.openxmlformats.org/officeDocument/2006/relationships/hyperlink" Target="https://d1.awsstatic.com/whitepapers/AWS_Serverless_Multi-Tier_Archiectures.pdf" TargetMode="External"/><Relationship Id="rId5" Type="http://schemas.openxmlformats.org/officeDocument/2006/relationships/hyperlink" Target="https://d1.awsstatic.com/whitepapers/whitepaper-streaming-data-solutions-on-aws-with-amazon-kinesis.pdf" TargetMode="External"/><Relationship Id="rId4" Type="http://schemas.openxmlformats.org/officeDocument/2006/relationships/hyperlink" Target="https://d1.awsstatic.com/whitepapers/architecture/AWS-Serverless-Applications-Lens.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a:t>Show the services</a:t>
            </a:r>
          </a:p>
        </p:txBody>
      </p:sp>
    </p:spTree>
    <p:extLst>
      <p:ext uri="{BB962C8B-B14F-4D97-AF65-F5344CB8AC3E}">
        <p14:creationId xmlns:p14="http://schemas.microsoft.com/office/powerpoint/2010/main" val="22107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a:extLst>
              <a:ext uri="{FF2B5EF4-FFF2-40B4-BE49-F238E27FC236}">
                <a16:creationId xmlns:a16="http://schemas.microsoft.com/office/drawing/2014/main" id="{14A25B63-7C2D-40A5-B9D0-963AC5C63A1B}"/>
              </a:ext>
            </a:extLst>
          </p:cNvPr>
          <p:cNvGrpSpPr/>
          <p:nvPr/>
        </p:nvGrpSpPr>
        <p:grpSpPr>
          <a:xfrm>
            <a:off x="2733237" y="206762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3"/>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DAY ONE!</a:t>
            </a:r>
          </a:p>
        </p:txBody>
      </p:sp>
    </p:spTree>
    <p:extLst>
      <p:ext uri="{BB962C8B-B14F-4D97-AF65-F5344CB8AC3E}">
        <p14:creationId xmlns:p14="http://schemas.microsoft.com/office/powerpoint/2010/main" val="23197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4908800" y="2060130"/>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732050" y="2060130"/>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BUILDING AN ECOSYSTEM</a:t>
            </a: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LOVE CONTAINERS?</a:t>
            </a:r>
          </a:p>
        </p:txBody>
      </p:sp>
      <p:grpSp>
        <p:nvGrpSpPr>
          <p:cNvPr id="40" name="Group 4">
            <a:extLst>
              <a:ext uri="{FF2B5EF4-FFF2-40B4-BE49-F238E27FC236}">
                <a16:creationId xmlns:a16="http://schemas.microsoft.com/office/drawing/2014/main" id="{EEF37623-3D3F-4B71-B54C-6F37E785D699}"/>
              </a:ext>
            </a:extLst>
          </p:cNvPr>
          <p:cNvGrpSpPr>
            <a:grpSpLocks noChangeAspect="1"/>
          </p:cNvGrpSpPr>
          <p:nvPr/>
        </p:nvGrpSpPr>
        <p:grpSpPr bwMode="auto">
          <a:xfrm>
            <a:off x="1589207" y="1966102"/>
            <a:ext cx="615100" cy="700208"/>
            <a:chOff x="1107" y="1880"/>
            <a:chExt cx="318" cy="362"/>
          </a:xfrm>
        </p:grpSpPr>
        <p:sp>
          <p:nvSpPr>
            <p:cNvPr id="42" name="Freeform 5">
              <a:extLst>
                <a:ext uri="{FF2B5EF4-FFF2-40B4-BE49-F238E27FC236}">
                  <a16:creationId xmlns:a16="http://schemas.microsoft.com/office/drawing/2014/main" id="{5DFE2FB5-C12A-45B5-8C4B-1E74E0C6C322}"/>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1B35B788-D854-4A39-BDCA-D8F440105D1A}"/>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52E69080-30A4-48B3-BF2A-14A43DDB7923}"/>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 name="T8" fmla="*/ 87 w 174"/>
                <a:gd name="T9" fmla="*/ 0 h 98"/>
              </a:gdLst>
              <a:ahLst/>
              <a:cxnLst>
                <a:cxn ang="0">
                  <a:pos x="T0" y="T1"/>
                </a:cxn>
                <a:cxn ang="0">
                  <a:pos x="T2" y="T3"/>
                </a:cxn>
                <a:cxn ang="0">
                  <a:pos x="T4" y="T5"/>
                </a:cxn>
                <a:cxn ang="0">
                  <a:pos x="T6" y="T7"/>
                </a:cxn>
                <a:cxn ang="0">
                  <a:pos x="T8" y="T9"/>
                </a:cxn>
              </a:cxnLst>
              <a:rect l="0" t="0" r="r" b="b"/>
              <a:pathLst>
                <a:path w="174" h="98">
                  <a:moveTo>
                    <a:pt x="87" y="0"/>
                  </a:moveTo>
                  <a:lnTo>
                    <a:pt x="174" y="49"/>
                  </a:lnTo>
                  <a:lnTo>
                    <a:pt x="87" y="98"/>
                  </a:lnTo>
                  <a:lnTo>
                    <a:pt x="0" y="49"/>
                  </a:lnTo>
                  <a:lnTo>
                    <a:pt x="87" y="0"/>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8">
              <a:extLst>
                <a:ext uri="{FF2B5EF4-FFF2-40B4-BE49-F238E27FC236}">
                  <a16:creationId xmlns:a16="http://schemas.microsoft.com/office/drawing/2014/main" id="{B025D39A-26D6-4141-9EDC-13D76DA5E39F}"/>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Lst>
              <a:ahLst/>
              <a:cxnLst>
                <a:cxn ang="0">
                  <a:pos x="T0" y="T1"/>
                </a:cxn>
                <a:cxn ang="0">
                  <a:pos x="T2" y="T3"/>
                </a:cxn>
                <a:cxn ang="0">
                  <a:pos x="T4" y="T5"/>
                </a:cxn>
                <a:cxn ang="0">
                  <a:pos x="T6" y="T7"/>
                </a:cxn>
              </a:cxnLst>
              <a:rect l="0" t="0" r="r" b="b"/>
              <a:pathLst>
                <a:path w="174" h="98">
                  <a:moveTo>
                    <a:pt x="87" y="0"/>
                  </a:moveTo>
                  <a:lnTo>
                    <a:pt x="174" y="49"/>
                  </a:lnTo>
                  <a:lnTo>
                    <a:pt x="87" y="98"/>
                  </a:lnTo>
                  <a:lnTo>
                    <a:pt x="0"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9">
              <a:extLst>
                <a:ext uri="{FF2B5EF4-FFF2-40B4-BE49-F238E27FC236}">
                  <a16:creationId xmlns:a16="http://schemas.microsoft.com/office/drawing/2014/main" id="{1FF5CB0E-BD1F-4ADD-8773-987A42C3A32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 name="T8" fmla="*/ 87 w 87"/>
                <a:gd name="T9" fmla="*/ 98 h 147"/>
              </a:gdLst>
              <a:ahLst/>
              <a:cxnLst>
                <a:cxn ang="0">
                  <a:pos x="T0" y="T1"/>
                </a:cxn>
                <a:cxn ang="0">
                  <a:pos x="T2" y="T3"/>
                </a:cxn>
                <a:cxn ang="0">
                  <a:pos x="T4" y="T5"/>
                </a:cxn>
                <a:cxn ang="0">
                  <a:pos x="T6" y="T7"/>
                </a:cxn>
                <a:cxn ang="0">
                  <a:pos x="T8" y="T9"/>
                </a:cxn>
              </a:cxnLst>
              <a:rect l="0" t="0" r="r" b="b"/>
              <a:pathLst>
                <a:path w="87" h="147">
                  <a:moveTo>
                    <a:pt x="87" y="98"/>
                  </a:moveTo>
                  <a:lnTo>
                    <a:pt x="87" y="0"/>
                  </a:lnTo>
                  <a:lnTo>
                    <a:pt x="0" y="49"/>
                  </a:lnTo>
                  <a:lnTo>
                    <a:pt x="0" y="147"/>
                  </a:lnTo>
                  <a:lnTo>
                    <a:pt x="87" y="98"/>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0">
              <a:extLst>
                <a:ext uri="{FF2B5EF4-FFF2-40B4-BE49-F238E27FC236}">
                  <a16:creationId xmlns:a16="http://schemas.microsoft.com/office/drawing/2014/main" id="{2D5A28F9-DE83-4A16-91D1-30971029E53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Lst>
              <a:ahLst/>
              <a:cxnLst>
                <a:cxn ang="0">
                  <a:pos x="T0" y="T1"/>
                </a:cxn>
                <a:cxn ang="0">
                  <a:pos x="T2" y="T3"/>
                </a:cxn>
                <a:cxn ang="0">
                  <a:pos x="T4" y="T5"/>
                </a:cxn>
                <a:cxn ang="0">
                  <a:pos x="T6" y="T7"/>
                </a:cxn>
              </a:cxnLst>
              <a:rect l="0" t="0" r="r" b="b"/>
              <a:pathLst>
                <a:path w="87" h="147">
                  <a:moveTo>
                    <a:pt x="87" y="98"/>
                  </a:moveTo>
                  <a:lnTo>
                    <a:pt x="87" y="0"/>
                  </a:lnTo>
                  <a:lnTo>
                    <a:pt x="0" y="49"/>
                  </a:lnTo>
                  <a:lnTo>
                    <a:pt x="0" y="14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2A69E4DA-A9B4-47D0-B482-5ADDFF05E7DF}"/>
                </a:ext>
              </a:extLst>
            </p:cNvPr>
            <p:cNvSpPr>
              <a:spLocks/>
            </p:cNvSpPr>
            <p:nvPr/>
          </p:nvSpPr>
          <p:spPr bwMode="auto">
            <a:xfrm>
              <a:off x="1107" y="1880"/>
              <a:ext cx="318" cy="362"/>
            </a:xfrm>
            <a:custGeom>
              <a:avLst/>
              <a:gdLst>
                <a:gd name="T0" fmla="*/ 159 w 318"/>
                <a:gd name="T1" fmla="*/ 362 h 362"/>
                <a:gd name="T2" fmla="*/ 0 w 318"/>
                <a:gd name="T3" fmla="*/ 271 h 362"/>
                <a:gd name="T4" fmla="*/ 0 w 318"/>
                <a:gd name="T5" fmla="*/ 90 h 362"/>
                <a:gd name="T6" fmla="*/ 159 w 318"/>
                <a:gd name="T7" fmla="*/ 0 h 362"/>
                <a:gd name="T8" fmla="*/ 318 w 318"/>
                <a:gd name="T9" fmla="*/ 90 h 362"/>
                <a:gd name="T10" fmla="*/ 318 w 318"/>
                <a:gd name="T11" fmla="*/ 271 h 362"/>
                <a:gd name="T12" fmla="*/ 159 w 318"/>
                <a:gd name="T13" fmla="*/ 362 h 362"/>
              </a:gdLst>
              <a:ahLst/>
              <a:cxnLst>
                <a:cxn ang="0">
                  <a:pos x="T0" y="T1"/>
                </a:cxn>
                <a:cxn ang="0">
                  <a:pos x="T2" y="T3"/>
                </a:cxn>
                <a:cxn ang="0">
                  <a:pos x="T4" y="T5"/>
                </a:cxn>
                <a:cxn ang="0">
                  <a:pos x="T6" y="T7"/>
                </a:cxn>
                <a:cxn ang="0">
                  <a:pos x="T8" y="T9"/>
                </a:cxn>
                <a:cxn ang="0">
                  <a:pos x="T10" y="T11"/>
                </a:cxn>
                <a:cxn ang="0">
                  <a:pos x="T12" y="T13"/>
                </a:cxn>
              </a:cxnLst>
              <a:rect l="0" t="0" r="r" b="b"/>
              <a:pathLst>
                <a:path w="318" h="362">
                  <a:moveTo>
                    <a:pt x="159" y="362"/>
                  </a:moveTo>
                  <a:lnTo>
                    <a:pt x="0" y="271"/>
                  </a:lnTo>
                  <a:lnTo>
                    <a:pt x="0" y="90"/>
                  </a:lnTo>
                  <a:lnTo>
                    <a:pt x="159" y="0"/>
                  </a:lnTo>
                  <a:lnTo>
                    <a:pt x="318" y="90"/>
                  </a:lnTo>
                  <a:lnTo>
                    <a:pt x="318" y="271"/>
                  </a:lnTo>
                  <a:lnTo>
                    <a:pt x="159" y="362"/>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2">
              <a:extLst>
                <a:ext uri="{FF2B5EF4-FFF2-40B4-BE49-F238E27FC236}">
                  <a16:creationId xmlns:a16="http://schemas.microsoft.com/office/drawing/2014/main" id="{47A6BE2E-8A31-4B50-80AA-88CE4C06FBFB}"/>
                </a:ext>
              </a:extLst>
            </p:cNvPr>
            <p:cNvSpPr>
              <a:spLocks noEditPoints="1"/>
            </p:cNvSpPr>
            <p:nvPr/>
          </p:nvSpPr>
          <p:spPr bwMode="auto">
            <a:xfrm>
              <a:off x="1107" y="1880"/>
              <a:ext cx="318" cy="362"/>
            </a:xfrm>
            <a:custGeom>
              <a:avLst/>
              <a:gdLst>
                <a:gd name="T0" fmla="*/ 246 w 318"/>
                <a:gd name="T1" fmla="*/ 230 h 362"/>
                <a:gd name="T2" fmla="*/ 318 w 318"/>
                <a:gd name="T3" fmla="*/ 271 h 362"/>
                <a:gd name="T4" fmla="*/ 159 w 318"/>
                <a:gd name="T5" fmla="*/ 181 h 362"/>
                <a:gd name="T6" fmla="*/ 318 w 318"/>
                <a:gd name="T7" fmla="*/ 90 h 362"/>
                <a:gd name="T8" fmla="*/ 159 w 318"/>
                <a:gd name="T9" fmla="*/ 83 h 362"/>
                <a:gd name="T10" fmla="*/ 159 w 318"/>
                <a:gd name="T11" fmla="*/ 0 h 362"/>
                <a:gd name="T12" fmla="*/ 159 w 318"/>
                <a:gd name="T13" fmla="*/ 181 h 362"/>
                <a:gd name="T14" fmla="*/ 0 w 318"/>
                <a:gd name="T15" fmla="*/ 90 h 362"/>
                <a:gd name="T16" fmla="*/ 72 w 318"/>
                <a:gd name="T17" fmla="*/ 230 h 362"/>
                <a:gd name="T18" fmla="*/ 0 w 318"/>
                <a:gd name="T19" fmla="*/ 271 h 362"/>
                <a:gd name="T20" fmla="*/ 159 w 318"/>
                <a:gd name="T21" fmla="*/ 181 h 362"/>
                <a:gd name="T22" fmla="*/ 159 w 318"/>
                <a:gd name="T23" fmla="*/ 362 h 362"/>
                <a:gd name="T24" fmla="*/ 72 w 318"/>
                <a:gd name="T25" fmla="*/ 132 h 362"/>
                <a:gd name="T26" fmla="*/ 159 w 318"/>
                <a:gd name="T27" fmla="*/ 83 h 362"/>
                <a:gd name="T28" fmla="*/ 246 w 318"/>
                <a:gd name="T29" fmla="*/ 132 h 362"/>
                <a:gd name="T30" fmla="*/ 246 w 318"/>
                <a:gd name="T31" fmla="*/ 230 h 362"/>
                <a:gd name="T32" fmla="*/ 159 w 318"/>
                <a:gd name="T33" fmla="*/ 279 h 362"/>
                <a:gd name="T34" fmla="*/ 72 w 318"/>
                <a:gd name="T35" fmla="*/ 230 h 362"/>
                <a:gd name="T36" fmla="*/ 72 w 318"/>
                <a:gd name="T37" fmla="*/ 13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362">
                  <a:moveTo>
                    <a:pt x="246" y="230"/>
                  </a:moveTo>
                  <a:lnTo>
                    <a:pt x="318" y="271"/>
                  </a:lnTo>
                  <a:moveTo>
                    <a:pt x="159" y="181"/>
                  </a:moveTo>
                  <a:lnTo>
                    <a:pt x="318" y="90"/>
                  </a:lnTo>
                  <a:moveTo>
                    <a:pt x="159" y="83"/>
                  </a:moveTo>
                  <a:lnTo>
                    <a:pt x="159" y="0"/>
                  </a:lnTo>
                  <a:moveTo>
                    <a:pt x="159" y="181"/>
                  </a:moveTo>
                  <a:lnTo>
                    <a:pt x="0" y="90"/>
                  </a:lnTo>
                  <a:moveTo>
                    <a:pt x="72" y="230"/>
                  </a:moveTo>
                  <a:lnTo>
                    <a:pt x="0" y="271"/>
                  </a:lnTo>
                  <a:moveTo>
                    <a:pt x="159" y="181"/>
                  </a:moveTo>
                  <a:lnTo>
                    <a:pt x="159" y="362"/>
                  </a:lnTo>
                  <a:moveTo>
                    <a:pt x="72" y="132"/>
                  </a:moveTo>
                  <a:lnTo>
                    <a:pt x="159" y="83"/>
                  </a:lnTo>
                  <a:lnTo>
                    <a:pt x="246" y="132"/>
                  </a:lnTo>
                  <a:lnTo>
                    <a:pt x="246" y="230"/>
                  </a:lnTo>
                  <a:lnTo>
                    <a:pt x="159" y="279"/>
                  </a:lnTo>
                  <a:lnTo>
                    <a:pt x="72" y="230"/>
                  </a:lnTo>
                  <a:lnTo>
                    <a:pt x="72" y="132"/>
                  </a:ln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61460F7F-B455-4B05-94EE-B0E5EB80E01D}"/>
              </a:ext>
            </a:extLst>
          </p:cNvPr>
          <p:cNvGrpSpPr/>
          <p:nvPr/>
        </p:nvGrpSpPr>
        <p:grpSpPr>
          <a:xfrm>
            <a:off x="6769178" y="2003506"/>
            <a:ext cx="1165434" cy="625398"/>
            <a:chOff x="9073334" y="5831223"/>
            <a:chExt cx="1046773" cy="561722"/>
          </a:xfrm>
        </p:grpSpPr>
        <p:sp>
          <p:nvSpPr>
            <p:cNvPr id="56" name="Freeform: Shape 55">
              <a:extLst>
                <a:ext uri="{FF2B5EF4-FFF2-40B4-BE49-F238E27FC236}">
                  <a16:creationId xmlns:a16="http://schemas.microsoft.com/office/drawing/2014/main" id="{E50D26B6-3B3C-42A6-9E23-4DAE40688F64}"/>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57" name="Freeform: Shape 56">
              <a:extLst>
                <a:ext uri="{FF2B5EF4-FFF2-40B4-BE49-F238E27FC236}">
                  <a16:creationId xmlns:a16="http://schemas.microsoft.com/office/drawing/2014/main" id="{2F533211-11AD-4404-9746-DFA973FE5580}"/>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8" name="Freeform 7">
              <a:extLst>
                <a:ext uri="{FF2B5EF4-FFF2-40B4-BE49-F238E27FC236}">
                  <a16:creationId xmlns:a16="http://schemas.microsoft.com/office/drawing/2014/main" id="{F64D71F7-17C6-46A8-AD14-AD307B5C9BE1}"/>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9" name="Freeform 8">
              <a:extLst>
                <a:ext uri="{FF2B5EF4-FFF2-40B4-BE49-F238E27FC236}">
                  <a16:creationId xmlns:a16="http://schemas.microsoft.com/office/drawing/2014/main" id="{7915E7BA-8E2C-4B40-91B8-87BEC0A56CCB}"/>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0" name="Freeform 9">
              <a:extLst>
                <a:ext uri="{FF2B5EF4-FFF2-40B4-BE49-F238E27FC236}">
                  <a16:creationId xmlns:a16="http://schemas.microsoft.com/office/drawing/2014/main" id="{569E6910-7198-4EB4-B406-4BFA56B1DCBB}"/>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1" name="Freeform 10">
              <a:extLst>
                <a:ext uri="{FF2B5EF4-FFF2-40B4-BE49-F238E27FC236}">
                  <a16:creationId xmlns:a16="http://schemas.microsoft.com/office/drawing/2014/main" id="{68C02E4C-77FC-491A-8B59-A586B954D29B}"/>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grpSp>
        <p:nvGrpSpPr>
          <p:cNvPr id="68" name="Group 67">
            <a:extLst>
              <a:ext uri="{FF2B5EF4-FFF2-40B4-BE49-F238E27FC236}">
                <a16:creationId xmlns:a16="http://schemas.microsoft.com/office/drawing/2014/main" id="{327D47AA-64BB-4B54-8BA5-4EEB22328205}"/>
              </a:ext>
            </a:extLst>
          </p:cNvPr>
          <p:cNvGrpSpPr/>
          <p:nvPr/>
        </p:nvGrpSpPr>
        <p:grpSpPr>
          <a:xfrm>
            <a:off x="4153264" y="1899348"/>
            <a:ext cx="673714" cy="833716"/>
            <a:chOff x="3989867" y="3036816"/>
            <a:chExt cx="582133" cy="720385"/>
          </a:xfrm>
        </p:grpSpPr>
        <p:sp>
          <p:nvSpPr>
            <p:cNvPr id="64" name="Freeform 392">
              <a:extLst>
                <a:ext uri="{FF2B5EF4-FFF2-40B4-BE49-F238E27FC236}">
                  <a16:creationId xmlns:a16="http://schemas.microsoft.com/office/drawing/2014/main" id="{A3B89572-CEE0-445B-849D-818BB7BF11C7}"/>
                </a:ext>
              </a:extLst>
            </p:cNvPr>
            <p:cNvSpPr>
              <a:spLocks/>
            </p:cNvSpPr>
            <p:nvPr/>
          </p:nvSpPr>
          <p:spPr bwMode="auto">
            <a:xfrm>
              <a:off x="4026959" y="3036816"/>
              <a:ext cx="404336" cy="352529"/>
            </a:xfrm>
            <a:custGeom>
              <a:avLst/>
              <a:gdLst>
                <a:gd name="T0" fmla="*/ 569 w 969"/>
                <a:gd name="T1" fmla="*/ 0 h 846"/>
                <a:gd name="T2" fmla="*/ 0 w 969"/>
                <a:gd name="T3" fmla="*/ 362 h 846"/>
                <a:gd name="T4" fmla="*/ 469 w 969"/>
                <a:gd name="T5" fmla="*/ 846 h 846"/>
                <a:gd name="T6" fmla="*/ 504 w 969"/>
                <a:gd name="T7" fmla="*/ 550 h 846"/>
                <a:gd name="T8" fmla="*/ 815 w 969"/>
                <a:gd name="T9" fmla="*/ 627 h 846"/>
                <a:gd name="T10" fmla="*/ 969 w 969"/>
                <a:gd name="T11" fmla="*/ 426 h 846"/>
                <a:gd name="T12" fmla="*/ 535 w 969"/>
                <a:gd name="T13" fmla="*/ 284 h 846"/>
                <a:gd name="T14" fmla="*/ 569 w 969"/>
                <a:gd name="T15" fmla="*/ 0 h 8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9" h="846">
                  <a:moveTo>
                    <a:pt x="569" y="0"/>
                  </a:moveTo>
                  <a:cubicBezTo>
                    <a:pt x="0" y="362"/>
                    <a:pt x="0" y="362"/>
                    <a:pt x="0" y="362"/>
                  </a:cubicBezTo>
                  <a:cubicBezTo>
                    <a:pt x="469" y="846"/>
                    <a:pt x="469" y="846"/>
                    <a:pt x="469" y="846"/>
                  </a:cubicBezTo>
                  <a:cubicBezTo>
                    <a:pt x="504" y="550"/>
                    <a:pt x="504" y="550"/>
                    <a:pt x="504" y="550"/>
                  </a:cubicBezTo>
                  <a:cubicBezTo>
                    <a:pt x="626" y="564"/>
                    <a:pt x="728" y="592"/>
                    <a:pt x="815" y="627"/>
                  </a:cubicBezTo>
                  <a:cubicBezTo>
                    <a:pt x="969" y="426"/>
                    <a:pt x="969" y="426"/>
                    <a:pt x="969" y="426"/>
                  </a:cubicBezTo>
                  <a:cubicBezTo>
                    <a:pt x="853" y="352"/>
                    <a:pt x="706" y="304"/>
                    <a:pt x="535" y="284"/>
                  </a:cubicBezTo>
                  <a:lnTo>
                    <a:pt x="569" y="0"/>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93">
              <a:extLst>
                <a:ext uri="{FF2B5EF4-FFF2-40B4-BE49-F238E27FC236}">
                  <a16:creationId xmlns:a16="http://schemas.microsoft.com/office/drawing/2014/main" id="{FC3BCE9E-E2AC-47BD-BBA9-C388F5AAF9D8}"/>
                </a:ext>
              </a:extLst>
            </p:cNvPr>
            <p:cNvSpPr>
              <a:spLocks/>
            </p:cNvSpPr>
            <p:nvPr/>
          </p:nvSpPr>
          <p:spPr bwMode="auto">
            <a:xfrm>
              <a:off x="3996918" y="3314854"/>
              <a:ext cx="213970" cy="273440"/>
            </a:xfrm>
            <a:custGeom>
              <a:avLst/>
              <a:gdLst>
                <a:gd name="T0" fmla="*/ 36 w 513"/>
                <a:gd name="T1" fmla="*/ 0 h 656"/>
                <a:gd name="T2" fmla="*/ 355 w 513"/>
                <a:gd name="T3" fmla="*/ 656 h 656"/>
                <a:gd name="T4" fmla="*/ 513 w 513"/>
                <a:gd name="T5" fmla="*/ 449 h 656"/>
                <a:gd name="T6" fmla="*/ 36 w 513"/>
                <a:gd name="T7" fmla="*/ 0 h 656"/>
              </a:gdLst>
              <a:ahLst/>
              <a:cxnLst>
                <a:cxn ang="0">
                  <a:pos x="T0" y="T1"/>
                </a:cxn>
                <a:cxn ang="0">
                  <a:pos x="T2" y="T3"/>
                </a:cxn>
                <a:cxn ang="0">
                  <a:pos x="T4" y="T5"/>
                </a:cxn>
                <a:cxn ang="0">
                  <a:pos x="T6" y="T7"/>
                </a:cxn>
              </a:cxnLst>
              <a:rect l="0" t="0" r="r" b="b"/>
              <a:pathLst>
                <a:path w="513" h="656">
                  <a:moveTo>
                    <a:pt x="36" y="0"/>
                  </a:moveTo>
                  <a:cubicBezTo>
                    <a:pt x="0" y="301"/>
                    <a:pt x="123" y="525"/>
                    <a:pt x="355" y="656"/>
                  </a:cubicBezTo>
                  <a:cubicBezTo>
                    <a:pt x="513" y="449"/>
                    <a:pt x="513" y="449"/>
                    <a:pt x="513" y="449"/>
                  </a:cubicBezTo>
                  <a:cubicBezTo>
                    <a:pt x="116" y="305"/>
                    <a:pt x="36" y="0"/>
                    <a:pt x="36" y="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94">
              <a:extLst>
                <a:ext uri="{FF2B5EF4-FFF2-40B4-BE49-F238E27FC236}">
                  <a16:creationId xmlns:a16="http://schemas.microsoft.com/office/drawing/2014/main" id="{1100DD64-7190-4B23-B366-C730FCB4D55A}"/>
                </a:ext>
              </a:extLst>
            </p:cNvPr>
            <p:cNvSpPr>
              <a:spLocks/>
            </p:cNvSpPr>
            <p:nvPr/>
          </p:nvSpPr>
          <p:spPr bwMode="auto">
            <a:xfrm>
              <a:off x="3989867" y="3314854"/>
              <a:ext cx="545347" cy="442347"/>
            </a:xfrm>
            <a:custGeom>
              <a:avLst/>
              <a:gdLst>
                <a:gd name="T0" fmla="*/ 803 w 1307"/>
                <a:gd name="T1" fmla="*/ 512 h 1061"/>
                <a:gd name="T2" fmla="*/ 838 w 1307"/>
                <a:gd name="T3" fmla="*/ 215 h 1061"/>
                <a:gd name="T4" fmla="*/ 1307 w 1307"/>
                <a:gd name="T5" fmla="*/ 699 h 1061"/>
                <a:gd name="T6" fmla="*/ 738 w 1307"/>
                <a:gd name="T7" fmla="*/ 1061 h 1061"/>
                <a:gd name="T8" fmla="*/ 771 w 1307"/>
                <a:gd name="T9" fmla="*/ 777 h 1061"/>
                <a:gd name="T10" fmla="*/ 53 w 1307"/>
                <a:gd name="T11" fmla="*/ 0 h 1061"/>
                <a:gd name="T12" fmla="*/ 803 w 1307"/>
                <a:gd name="T13" fmla="*/ 512 h 1061"/>
              </a:gdLst>
              <a:ahLst/>
              <a:cxnLst>
                <a:cxn ang="0">
                  <a:pos x="T0" y="T1"/>
                </a:cxn>
                <a:cxn ang="0">
                  <a:pos x="T2" y="T3"/>
                </a:cxn>
                <a:cxn ang="0">
                  <a:pos x="T4" y="T5"/>
                </a:cxn>
                <a:cxn ang="0">
                  <a:pos x="T6" y="T7"/>
                </a:cxn>
                <a:cxn ang="0">
                  <a:pos x="T8" y="T9"/>
                </a:cxn>
                <a:cxn ang="0">
                  <a:pos x="T10" y="T11"/>
                </a:cxn>
                <a:cxn ang="0">
                  <a:pos x="T12" y="T13"/>
                </a:cxn>
              </a:cxnLst>
              <a:rect l="0" t="0" r="r" b="b"/>
              <a:pathLst>
                <a:path w="1307" h="1061">
                  <a:moveTo>
                    <a:pt x="803" y="512"/>
                  </a:moveTo>
                  <a:cubicBezTo>
                    <a:pt x="838" y="215"/>
                    <a:pt x="838" y="215"/>
                    <a:pt x="838" y="215"/>
                  </a:cubicBezTo>
                  <a:cubicBezTo>
                    <a:pt x="1307" y="699"/>
                    <a:pt x="1307" y="699"/>
                    <a:pt x="1307" y="699"/>
                  </a:cubicBezTo>
                  <a:cubicBezTo>
                    <a:pt x="738" y="1061"/>
                    <a:pt x="738" y="1061"/>
                    <a:pt x="738" y="1061"/>
                  </a:cubicBezTo>
                  <a:cubicBezTo>
                    <a:pt x="771" y="777"/>
                    <a:pt x="771" y="777"/>
                    <a:pt x="771" y="777"/>
                  </a:cubicBezTo>
                  <a:cubicBezTo>
                    <a:pt x="292" y="721"/>
                    <a:pt x="0" y="444"/>
                    <a:pt x="53" y="0"/>
                  </a:cubicBezTo>
                  <a:cubicBezTo>
                    <a:pt x="53" y="0"/>
                    <a:pt x="167" y="436"/>
                    <a:pt x="803" y="512"/>
                  </a:cubicBez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67" name="Freeform 395">
              <a:extLst>
                <a:ext uri="{FF2B5EF4-FFF2-40B4-BE49-F238E27FC236}">
                  <a16:creationId xmlns:a16="http://schemas.microsoft.com/office/drawing/2014/main" id="{4155A6D0-E3C1-4A23-9495-863093F5BF5D}"/>
                </a:ext>
              </a:extLst>
            </p:cNvPr>
            <p:cNvSpPr>
              <a:spLocks/>
            </p:cNvSpPr>
            <p:nvPr/>
          </p:nvSpPr>
          <p:spPr bwMode="auto">
            <a:xfrm>
              <a:off x="4026959" y="3036816"/>
              <a:ext cx="545041" cy="442040"/>
            </a:xfrm>
            <a:custGeom>
              <a:avLst/>
              <a:gdLst>
                <a:gd name="T0" fmla="*/ 1254 w 1306"/>
                <a:gd name="T1" fmla="*/ 1061 h 1061"/>
                <a:gd name="T2" fmla="*/ 535 w 1306"/>
                <a:gd name="T3" fmla="*/ 284 h 1061"/>
                <a:gd name="T4" fmla="*/ 569 w 1306"/>
                <a:gd name="T5" fmla="*/ 0 h 1061"/>
                <a:gd name="T6" fmla="*/ 0 w 1306"/>
                <a:gd name="T7" fmla="*/ 362 h 1061"/>
                <a:gd name="T8" fmla="*/ 469 w 1306"/>
                <a:gd name="T9" fmla="*/ 846 h 1061"/>
                <a:gd name="T10" fmla="*/ 504 w 1306"/>
                <a:gd name="T11" fmla="*/ 550 h 1061"/>
                <a:gd name="T12" fmla="*/ 1254 w 1306"/>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1306" h="1061">
                  <a:moveTo>
                    <a:pt x="1254" y="1061"/>
                  </a:moveTo>
                  <a:cubicBezTo>
                    <a:pt x="1306" y="617"/>
                    <a:pt x="1015" y="341"/>
                    <a:pt x="535" y="284"/>
                  </a:cubicBezTo>
                  <a:cubicBezTo>
                    <a:pt x="569" y="0"/>
                    <a:pt x="569" y="0"/>
                    <a:pt x="569" y="0"/>
                  </a:cubicBezTo>
                  <a:cubicBezTo>
                    <a:pt x="0" y="362"/>
                    <a:pt x="0" y="362"/>
                    <a:pt x="0" y="362"/>
                  </a:cubicBezTo>
                  <a:cubicBezTo>
                    <a:pt x="469" y="846"/>
                    <a:pt x="469" y="846"/>
                    <a:pt x="469" y="846"/>
                  </a:cubicBezTo>
                  <a:cubicBezTo>
                    <a:pt x="504" y="550"/>
                    <a:pt x="504" y="550"/>
                    <a:pt x="504" y="550"/>
                  </a:cubicBezTo>
                  <a:cubicBezTo>
                    <a:pt x="1140" y="625"/>
                    <a:pt x="1254" y="1061"/>
                    <a:pt x="1254" y="1061"/>
                  </a:cubicBez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sp>
        <p:nvSpPr>
          <p:cNvPr id="69" name="Rectangle 68">
            <a:extLst>
              <a:ext uri="{FF2B5EF4-FFF2-40B4-BE49-F238E27FC236}">
                <a16:creationId xmlns:a16="http://schemas.microsoft.com/office/drawing/2014/main" id="{DC8EAEAF-FC1C-4211-9504-9D3719621096}"/>
              </a:ext>
            </a:extLst>
          </p:cNvPr>
          <p:cNvSpPr/>
          <p:nvPr/>
        </p:nvSpPr>
        <p:spPr>
          <a:xfrm>
            <a:off x="1265815" y="3098833"/>
            <a:ext cx="1261884" cy="369332"/>
          </a:xfrm>
          <a:prstGeom prst="rect">
            <a:avLst/>
          </a:prstGeom>
        </p:spPr>
        <p:txBody>
          <a:bodyPr wrap="non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Packaging</a:t>
            </a:r>
          </a:p>
        </p:txBody>
      </p:sp>
      <p:sp>
        <p:nvSpPr>
          <p:cNvPr id="70" name="Rectangle 69">
            <a:extLst>
              <a:ext uri="{FF2B5EF4-FFF2-40B4-BE49-F238E27FC236}">
                <a16:creationId xmlns:a16="http://schemas.microsoft.com/office/drawing/2014/main" id="{3E080A76-5201-44F4-8383-6C07B4FB68B6}"/>
              </a:ext>
            </a:extLst>
          </p:cNvPr>
          <p:cNvSpPr/>
          <p:nvPr/>
        </p:nvSpPr>
        <p:spPr>
          <a:xfrm>
            <a:off x="3860106" y="3098833"/>
            <a:ext cx="1423788" cy="369332"/>
          </a:xfrm>
          <a:prstGeom prst="rect">
            <a:avLst/>
          </a:prstGeom>
        </p:spPr>
        <p:txBody>
          <a:bodyPr wrap="none">
            <a:spAutoFit/>
          </a:bodyPr>
          <a:lstStyle/>
          <a:p>
            <a:pPr algn="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Distribution</a:t>
            </a:r>
          </a:p>
        </p:txBody>
      </p:sp>
      <p:sp>
        <p:nvSpPr>
          <p:cNvPr id="71" name="Rectangle 70">
            <a:extLst>
              <a:ext uri="{FF2B5EF4-FFF2-40B4-BE49-F238E27FC236}">
                <a16:creationId xmlns:a16="http://schemas.microsoft.com/office/drawing/2014/main" id="{37E92E0A-9F09-4786-A2D9-6144B0B716E1}"/>
              </a:ext>
            </a:extLst>
          </p:cNvPr>
          <p:cNvSpPr/>
          <p:nvPr/>
        </p:nvSpPr>
        <p:spPr>
          <a:xfrm>
            <a:off x="6565613" y="3098833"/>
            <a:ext cx="1678665" cy="646331"/>
          </a:xfrm>
          <a:prstGeom prst="rect">
            <a:avLst/>
          </a:prstGeom>
        </p:spPr>
        <p:txBody>
          <a:bodyPr wrap="non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Immutable </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infrastructure </a:t>
            </a:r>
          </a:p>
        </p:txBody>
      </p:sp>
    </p:spTree>
    <p:extLst>
      <p:ext uri="{BB962C8B-B14F-4D97-AF65-F5344CB8AC3E}">
        <p14:creationId xmlns:p14="http://schemas.microsoft.com/office/powerpoint/2010/main" val="1074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6" presetClass="emph" presetSubtype="0" accel="100000" autoRev="1" fill="hold" nodeType="withEffect">
                                  <p:stCondLst>
                                    <p:cond delay="0"/>
                                  </p:stCondLst>
                                  <p:childTnLst>
                                    <p:animScale>
                                      <p:cBhvr>
                                        <p:cTn id="9" dur="500" fill="hold"/>
                                        <p:tgtEl>
                                          <p:spTgt spid="40"/>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3" presetClass="path" presetSubtype="0" decel="100000" fill="hold" grpId="1" nodeType="withEffect">
                                  <p:stCondLst>
                                    <p:cond delay="400"/>
                                  </p:stCondLst>
                                  <p:childTnLst>
                                    <p:animMotion origin="layout" path="M 4.44444E-6 -2.59259E-6 L 4.44444E-6 0.0821 " pathEditMode="relative" rAng="0" ptsTypes="AA">
                                      <p:cBhvr>
                                        <p:cTn id="14" dur="750" spd="-100000" fill="hold"/>
                                        <p:tgtEl>
                                          <p:spTgt spid="69"/>
                                        </p:tgtEl>
                                        <p:attrNameLst>
                                          <p:attrName>ppt_x</p:attrName>
                                          <p:attrName>ppt_y</p:attrName>
                                        </p:attrNameLst>
                                      </p:cBhvr>
                                      <p:rCtr x="0" y="4105"/>
                                    </p:animMotion>
                                  </p:childTnLst>
                                </p:cTn>
                              </p:par>
                              <p:par>
                                <p:cTn id="15" presetID="10" presetClass="entr" presetSubtype="0" fill="hold" nodeType="withEffect">
                                  <p:stCondLst>
                                    <p:cond delay="7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 presetClass="emph" presetSubtype="0" accel="100000" autoRev="1" fill="hold" nodeType="withEffect">
                                  <p:stCondLst>
                                    <p:cond delay="200"/>
                                  </p:stCondLst>
                                  <p:childTnLst>
                                    <p:animScale>
                                      <p:cBhvr>
                                        <p:cTn id="19" dur="500" fill="hold"/>
                                        <p:tgtEl>
                                          <p:spTgt spid="68"/>
                                        </p:tgtEl>
                                      </p:cBhvr>
                                      <p:by x="50000" y="50000"/>
                                    </p:animScale>
                                  </p:childTnLst>
                                </p:cTn>
                              </p:par>
                              <p:par>
                                <p:cTn id="20" presetID="10" presetClass="entr" presetSubtype="0" fill="hold" grpId="0" nodeType="withEffect">
                                  <p:stCondLst>
                                    <p:cond delay="7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63" presetClass="path" presetSubtype="0" decel="100000" fill="hold" grpId="1" nodeType="withEffect">
                                  <p:stCondLst>
                                    <p:cond delay="600"/>
                                  </p:stCondLst>
                                  <p:childTnLst>
                                    <p:animMotion origin="layout" path="M 0 -1.60494E-6 L 0 0.0821 " pathEditMode="relative" rAng="0" ptsTypes="AA">
                                      <p:cBhvr>
                                        <p:cTn id="24" dur="750" spd="-100000" fill="hold"/>
                                        <p:tgtEl>
                                          <p:spTgt spid="70"/>
                                        </p:tgtEl>
                                        <p:attrNameLst>
                                          <p:attrName>ppt_x</p:attrName>
                                          <p:attrName>ppt_y</p:attrName>
                                        </p:attrNameLst>
                                      </p:cBhvr>
                                      <p:rCtr x="0" y="4105"/>
                                    </p:animMotion>
                                  </p:childTnLst>
                                </p:cTn>
                              </p:par>
                              <p:par>
                                <p:cTn id="25" presetID="10" presetClass="entr" presetSubtype="0" fill="hold" nodeType="withEffect">
                                  <p:stCondLst>
                                    <p:cond delay="9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6" presetClass="emph" presetSubtype="0" accel="100000" autoRev="1" fill="hold" nodeType="withEffect">
                                  <p:stCondLst>
                                    <p:cond delay="400"/>
                                  </p:stCondLst>
                                  <p:childTnLst>
                                    <p:animScale>
                                      <p:cBhvr>
                                        <p:cTn id="29" dur="500" fill="hold"/>
                                        <p:tgtEl>
                                          <p:spTgt spid="62"/>
                                        </p:tgtEl>
                                      </p:cBhvr>
                                      <p:by x="50000" y="50000"/>
                                    </p:animScale>
                                  </p:childTnLst>
                                </p:cTn>
                              </p:par>
                              <p:par>
                                <p:cTn id="30" presetID="10" presetClass="entr" presetSubtype="0" fill="hold" grpId="0"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63" presetClass="path" presetSubtype="0" decel="100000" fill="hold" grpId="1" nodeType="withEffect">
                                  <p:stCondLst>
                                    <p:cond delay="800"/>
                                  </p:stCondLst>
                                  <p:childTnLst>
                                    <p:animMotion origin="layout" path="M -2.22222E-6 -3.45679E-6 L -2.22222E-6 0.0821 " pathEditMode="relative" rAng="0" ptsTypes="AA">
                                      <p:cBhvr>
                                        <p:cTn id="34" dur="750" spd="-100000" fill="hold"/>
                                        <p:tgtEl>
                                          <p:spTgt spid="71"/>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0" grpId="0"/>
      <p:bldP spid="70" grpId="1"/>
      <p:bldP spid="71" grpId="0"/>
      <p:bldP spid="7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OUR KEY!</a:t>
            </a:r>
          </a:p>
        </p:txBody>
      </p:sp>
      <p:sp>
        <p:nvSpPr>
          <p:cNvPr id="3" name="TextBox 2"/>
          <p:cNvSpPr txBox="1"/>
          <p:nvPr/>
        </p:nvSpPr>
        <p:spPr>
          <a:xfrm>
            <a:off x="5231906" y="1786920"/>
            <a:ext cx="3268393" cy="1569660"/>
          </a:xfrm>
          <a:prstGeom prst="rect">
            <a:avLst/>
          </a:prstGeom>
          <a:noFill/>
        </p:spPr>
        <p:txBody>
          <a:bodyPr wrap="square" rtlCol="0">
            <a:spAutoFit/>
          </a:bodyPr>
          <a:lstStyle/>
          <a:p>
            <a:r>
              <a:rPr lang="en-US" sz="4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50+ </a:t>
            </a:r>
            <a:b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releases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since 2015</a:t>
            </a:r>
          </a:p>
        </p:txBody>
      </p:sp>
      <p:sp>
        <p:nvSpPr>
          <p:cNvPr id="5" name="Oval 4"/>
          <p:cNvSpPr/>
          <p:nvPr/>
        </p:nvSpPr>
        <p:spPr>
          <a:xfrm>
            <a:off x="2154800" y="2358414"/>
            <a:ext cx="1347440" cy="1387143"/>
          </a:xfrm>
          <a:prstGeom prst="ellipse">
            <a:avLst/>
          </a:prstGeom>
          <a:solidFill>
            <a:schemeClr val="bg1">
              <a:lumMod val="50000"/>
            </a:schemeClr>
          </a:solid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19" name="Picture 18">
            <a:extLst>
              <a:ext uri="{FF2B5EF4-FFF2-40B4-BE49-F238E27FC236}">
                <a16:creationId xmlns:a16="http://schemas.microsoft.com/office/drawing/2014/main" id="{C4F4AEB6-16A2-4F4F-98FB-B22161C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48019" y="2635195"/>
            <a:ext cx="761002" cy="855704"/>
          </a:xfrm>
          <a:prstGeom prst="rect">
            <a:avLst/>
          </a:prstGeom>
        </p:spPr>
      </p:pic>
      <p:sp>
        <p:nvSpPr>
          <p:cNvPr id="37" name="TextBox 36"/>
          <p:cNvSpPr txBox="1"/>
          <p:nvPr/>
        </p:nvSpPr>
        <p:spPr>
          <a:xfrm>
            <a:off x="3087746" y="1079919"/>
            <a:ext cx="793540"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Customers</a:t>
            </a:r>
          </a:p>
        </p:txBody>
      </p:sp>
      <p:sp>
        <p:nvSpPr>
          <p:cNvPr id="38" name="TextBox 37"/>
          <p:cNvSpPr txBox="1"/>
          <p:nvPr/>
        </p:nvSpPr>
        <p:spPr>
          <a:xfrm>
            <a:off x="2416635" y="1830473"/>
            <a:ext cx="560406"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Release</a:t>
            </a:r>
          </a:p>
        </p:txBody>
      </p:sp>
      <p:sp>
        <p:nvSpPr>
          <p:cNvPr id="39" name="TextBox 38"/>
          <p:cNvSpPr txBox="1"/>
          <p:nvPr/>
        </p:nvSpPr>
        <p:spPr>
          <a:xfrm>
            <a:off x="3546875" y="2790795"/>
            <a:ext cx="937721"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Feedback</a:t>
            </a:r>
            <a:r>
              <a:rPr kumimoji="0" lang="en-US" sz="1000" b="0" i="0" u="none" strike="noStrike" cap="none" spc="0" normalizeH="0" dirty="0">
                <a:ln>
                  <a:noFill/>
                </a:ln>
                <a:solidFill>
                  <a:srgbClr val="FFFFFF"/>
                </a:solidFill>
                <a:effectLst/>
                <a:uFillTx/>
                <a:sym typeface="Helvetica"/>
              </a:rPr>
              <a:t> / New Use Cases</a:t>
            </a:r>
            <a:endParaRPr kumimoji="0" lang="en-US" sz="1000" b="0" i="0" u="none" strike="noStrike" cap="none" spc="0" normalizeH="0" baseline="0" dirty="0">
              <a:ln>
                <a:noFill/>
              </a:ln>
              <a:solidFill>
                <a:srgbClr val="FFFFFF"/>
              </a:solidFill>
              <a:effectLst/>
              <a:uFillTx/>
              <a:sym typeface="Helvetica"/>
            </a:endParaRPr>
          </a:p>
        </p:txBody>
      </p:sp>
      <p:sp>
        <p:nvSpPr>
          <p:cNvPr id="40" name="TextBox 39"/>
          <p:cNvSpPr txBox="1"/>
          <p:nvPr/>
        </p:nvSpPr>
        <p:spPr>
          <a:xfrm>
            <a:off x="2513730" y="4145243"/>
            <a:ext cx="417739"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Learn</a:t>
            </a:r>
          </a:p>
        </p:txBody>
      </p:sp>
      <p:sp>
        <p:nvSpPr>
          <p:cNvPr id="41" name="TextBox 40"/>
          <p:cNvSpPr txBox="1"/>
          <p:nvPr/>
        </p:nvSpPr>
        <p:spPr>
          <a:xfrm>
            <a:off x="1006318" y="2783017"/>
            <a:ext cx="871918"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Experiment,</a:t>
            </a:r>
          </a:p>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Innovate,</a:t>
            </a:r>
          </a:p>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&amp; Build Features</a:t>
            </a:r>
          </a:p>
        </p:txBody>
      </p:sp>
      <p:sp>
        <p:nvSpPr>
          <p:cNvPr id="42" name="Arc 41"/>
          <p:cNvSpPr/>
          <p:nvPr/>
        </p:nvSpPr>
        <p:spPr>
          <a:xfrm rot="16200000">
            <a:off x="1589717" y="1871796"/>
            <a:ext cx="1542092" cy="1730056"/>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3" name="Arc 42"/>
          <p:cNvSpPr/>
          <p:nvPr/>
        </p:nvSpPr>
        <p:spPr>
          <a:xfrm>
            <a:off x="2237473" y="1965778"/>
            <a:ext cx="1758271" cy="1542092"/>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4" name="Arc 43"/>
          <p:cNvSpPr/>
          <p:nvPr/>
        </p:nvSpPr>
        <p:spPr>
          <a:xfrm rot="15521876">
            <a:off x="1960834" y="1262635"/>
            <a:ext cx="2361005" cy="2355573"/>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5" name="Arc 44"/>
          <p:cNvSpPr/>
          <p:nvPr/>
        </p:nvSpPr>
        <p:spPr>
          <a:xfrm>
            <a:off x="3087746" y="1461848"/>
            <a:ext cx="984176" cy="2316768"/>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6" name="Arc 45"/>
          <p:cNvSpPr/>
          <p:nvPr/>
        </p:nvSpPr>
        <p:spPr>
          <a:xfrm rot="5607971">
            <a:off x="2398248" y="2620640"/>
            <a:ext cx="1603176" cy="1625305"/>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7" name="Arc 46"/>
          <p:cNvSpPr/>
          <p:nvPr/>
        </p:nvSpPr>
        <p:spPr>
          <a:xfrm rot="10800000">
            <a:off x="1461625" y="2646561"/>
            <a:ext cx="1603176" cy="1653520"/>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40214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FOCUS ON APPLICATIONS</a:t>
            </a:r>
          </a:p>
        </p:txBody>
      </p:sp>
      <p:grpSp>
        <p:nvGrpSpPr>
          <p:cNvPr id="20" name="Group 19">
            <a:extLst>
              <a:ext uri="{FF2B5EF4-FFF2-40B4-BE49-F238E27FC236}">
                <a16:creationId xmlns:a16="http://schemas.microsoft.com/office/drawing/2014/main" id="{E9801B61-C1E6-469A-A8E9-259C81438AB0}"/>
              </a:ext>
            </a:extLst>
          </p:cNvPr>
          <p:cNvGrpSpPr/>
          <p:nvPr/>
        </p:nvGrpSpPr>
        <p:grpSpPr>
          <a:xfrm>
            <a:off x="2729787" y="1192508"/>
            <a:ext cx="5477714" cy="3074412"/>
            <a:chOff x="3102612" y="1651863"/>
            <a:chExt cx="3319914" cy="1863329"/>
          </a:xfrm>
        </p:grpSpPr>
        <p:grpSp>
          <p:nvGrpSpPr>
            <p:cNvPr id="4" name="Group 3">
              <a:extLst>
                <a:ext uri="{FF2B5EF4-FFF2-40B4-BE49-F238E27FC236}">
                  <a16:creationId xmlns:a16="http://schemas.microsoft.com/office/drawing/2014/main" id="{585A45A0-916A-4347-A70A-5DD7511C905C}"/>
                </a:ext>
              </a:extLst>
            </p:cNvPr>
            <p:cNvGrpSpPr/>
            <p:nvPr/>
          </p:nvGrpSpPr>
          <p:grpSpPr>
            <a:xfrm>
              <a:off x="3102612" y="1651863"/>
              <a:ext cx="3319914" cy="1863329"/>
              <a:chOff x="3102612" y="1651863"/>
              <a:chExt cx="3319914" cy="1863329"/>
            </a:xfrm>
          </p:grpSpPr>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3102612" y="1651863"/>
                <a:ext cx="3319914" cy="1863329"/>
              </a:xfrm>
              <a:prstGeom prst="rect">
                <a:avLst/>
              </a:prstGeom>
            </p:spPr>
          </p:pic>
          <p:sp>
            <p:nvSpPr>
              <p:cNvPr id="3" name="Rectangle 2">
                <a:extLst>
                  <a:ext uri="{FF2B5EF4-FFF2-40B4-BE49-F238E27FC236}">
                    <a16:creationId xmlns:a16="http://schemas.microsoft.com/office/drawing/2014/main" id="{59DAD203-B8AA-469E-8636-42DE5272B5D6}"/>
                  </a:ext>
                </a:extLst>
              </p:cNvPr>
              <p:cNvSpPr/>
              <p:nvPr/>
            </p:nvSpPr>
            <p:spPr>
              <a:xfrm>
                <a:off x="3514013" y="1824990"/>
                <a:ext cx="943687" cy="111380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98D28F7-119D-412D-B27D-F2C0D52D1731}"/>
                </a:ext>
              </a:extLst>
            </p:cNvPr>
            <p:cNvGrpSpPr/>
            <p:nvPr/>
          </p:nvGrpSpPr>
          <p:grpSpPr>
            <a:xfrm>
              <a:off x="3589424" y="1951914"/>
              <a:ext cx="978028" cy="841242"/>
              <a:chOff x="7311415" y="2375667"/>
              <a:chExt cx="683720" cy="557610"/>
            </a:xfrm>
          </p:grpSpPr>
          <p:sp>
            <p:nvSpPr>
              <p:cNvPr id="6" name="Freeform: Shape 225">
                <a:extLst>
                  <a:ext uri="{FF2B5EF4-FFF2-40B4-BE49-F238E27FC236}">
                    <a16:creationId xmlns:a16="http://schemas.microsoft.com/office/drawing/2014/main" id="{2BC45451-A484-4DE8-BAD7-5F646C0CDB2D}"/>
                  </a:ext>
                </a:extLst>
              </p:cNvPr>
              <p:cNvSpPr/>
              <p:nvPr/>
            </p:nvSpPr>
            <p:spPr>
              <a:xfrm>
                <a:off x="7311416" y="2375667"/>
                <a:ext cx="545485" cy="557610"/>
              </a:xfrm>
              <a:custGeom>
                <a:avLst/>
                <a:gdLst>
                  <a:gd name="connsiteX0" fmla="*/ 0 w 545485"/>
                  <a:gd name="connsiteY0" fmla="*/ 0 h 557610"/>
                  <a:gd name="connsiteX1" fmla="*/ 545485 w 545485"/>
                  <a:gd name="connsiteY1" fmla="*/ 0 h 557610"/>
                  <a:gd name="connsiteX2" fmla="*/ 118261 w 545485"/>
                  <a:gd name="connsiteY2" fmla="*/ 557610 h 557610"/>
                  <a:gd name="connsiteX3" fmla="*/ 0 w 545485"/>
                  <a:gd name="connsiteY3" fmla="*/ 557610 h 557610"/>
                </a:gdLst>
                <a:ahLst/>
                <a:cxnLst>
                  <a:cxn ang="0">
                    <a:pos x="connsiteX0" y="connsiteY0"/>
                  </a:cxn>
                  <a:cxn ang="0">
                    <a:pos x="connsiteX1" y="connsiteY1"/>
                  </a:cxn>
                  <a:cxn ang="0">
                    <a:pos x="connsiteX2" y="connsiteY2"/>
                  </a:cxn>
                  <a:cxn ang="0">
                    <a:pos x="connsiteX3" y="connsiteY3"/>
                  </a:cxn>
                </a:cxnLst>
                <a:rect l="l" t="t" r="r" b="b"/>
                <a:pathLst>
                  <a:path w="545485" h="557610">
                    <a:moveTo>
                      <a:pt x="0" y="0"/>
                    </a:moveTo>
                    <a:lnTo>
                      <a:pt x="545485" y="0"/>
                    </a:lnTo>
                    <a:lnTo>
                      <a:pt x="118261" y="557610"/>
                    </a:lnTo>
                    <a:lnTo>
                      <a:pt x="0" y="557610"/>
                    </a:lnTo>
                    <a:close/>
                  </a:path>
                </a:pathLst>
              </a:custGeom>
              <a:solidFill>
                <a:schemeClr val="accent1"/>
              </a:solidFill>
              <a:ln w="15875">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685800">
                  <a:defRPr/>
                </a:pPr>
                <a:endParaRPr lang="en-US" sz="750" kern="0" dirty="0">
                  <a:solidFill>
                    <a:srgbClr val="FFFFFF"/>
                  </a:solidFill>
                  <a:latin typeface="Amazon Ember Light"/>
                </a:endParaRPr>
              </a:p>
            </p:txBody>
          </p:sp>
          <p:sp>
            <p:nvSpPr>
              <p:cNvPr id="7" name="Rectangle 6">
                <a:extLst>
                  <a:ext uri="{FF2B5EF4-FFF2-40B4-BE49-F238E27FC236}">
                    <a16:creationId xmlns:a16="http://schemas.microsoft.com/office/drawing/2014/main" id="{090DA6C5-F8E8-4821-B1B3-D41F596C227E}"/>
                  </a:ext>
                </a:extLst>
              </p:cNvPr>
              <p:cNvSpPr/>
              <p:nvPr/>
            </p:nvSpPr>
            <p:spPr>
              <a:xfrm>
                <a:off x="7311415" y="2375667"/>
                <a:ext cx="683720" cy="557610"/>
              </a:xfrm>
              <a:prstGeom prst="rect">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8" name="Rectangle 7">
                <a:extLst>
                  <a:ext uri="{FF2B5EF4-FFF2-40B4-BE49-F238E27FC236}">
                    <a16:creationId xmlns:a16="http://schemas.microsoft.com/office/drawing/2014/main" id="{2B16D6C6-31F2-48B6-91B0-6C61DF8961E2}"/>
                  </a:ext>
                </a:extLst>
              </p:cNvPr>
              <p:cNvSpPr/>
              <p:nvPr/>
            </p:nvSpPr>
            <p:spPr>
              <a:xfrm>
                <a:off x="7363228" y="2443557"/>
                <a:ext cx="299598"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9" name="Rectangle 8">
                <a:extLst>
                  <a:ext uri="{FF2B5EF4-FFF2-40B4-BE49-F238E27FC236}">
                    <a16:creationId xmlns:a16="http://schemas.microsoft.com/office/drawing/2014/main" id="{C181687B-2CFD-4903-A4B0-0D9A3AE6156B}"/>
                  </a:ext>
                </a:extLst>
              </p:cNvPr>
              <p:cNvSpPr/>
              <p:nvPr/>
            </p:nvSpPr>
            <p:spPr>
              <a:xfrm>
                <a:off x="7704473" y="2443557"/>
                <a:ext cx="231705"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0" name="Rectangle 9">
                <a:extLst>
                  <a:ext uri="{FF2B5EF4-FFF2-40B4-BE49-F238E27FC236}">
                    <a16:creationId xmlns:a16="http://schemas.microsoft.com/office/drawing/2014/main" id="{2CF86C1F-2A4A-446E-8678-FAD28A4F1EC6}"/>
                  </a:ext>
                </a:extLst>
              </p:cNvPr>
              <p:cNvSpPr/>
              <p:nvPr/>
            </p:nvSpPr>
            <p:spPr>
              <a:xfrm>
                <a:off x="7363228" y="2666885"/>
                <a:ext cx="569378" cy="190901"/>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1" name="Freeform 14">
                <a:extLst>
                  <a:ext uri="{FF2B5EF4-FFF2-40B4-BE49-F238E27FC236}">
                    <a16:creationId xmlns:a16="http://schemas.microsoft.com/office/drawing/2014/main" id="{A3FF24C1-A05C-4FF1-AFF5-58AF4D78F78E}"/>
                  </a:ext>
                </a:extLst>
              </p:cNvPr>
              <p:cNvSpPr>
                <a:spLocks/>
              </p:cNvSpPr>
              <p:nvPr/>
            </p:nvSpPr>
            <p:spPr bwMode="auto">
              <a:xfrm>
                <a:off x="7359649" y="2692532"/>
                <a:ext cx="570526" cy="146359"/>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2" tIns="34281" rIns="68562" bIns="34281" numCol="1" anchor="t" anchorCtr="0" compatLnSpc="1">
                <a:prstTxWarp prst="textNoShape">
                  <a:avLst/>
                </a:prstTxWarp>
              </a:bodyPr>
              <a:lstStyle/>
              <a:p>
                <a:pPr defTabSz="342900">
                  <a:defRPr/>
                </a:pPr>
                <a:endParaRPr lang="en-US" sz="1799" dirty="0">
                  <a:solidFill>
                    <a:srgbClr val="474746"/>
                  </a:solidFill>
                  <a:latin typeface="Arial"/>
                </a:endParaRPr>
              </a:p>
            </p:txBody>
          </p:sp>
          <p:grpSp>
            <p:nvGrpSpPr>
              <p:cNvPr id="12" name="Group 42">
                <a:extLst>
                  <a:ext uri="{FF2B5EF4-FFF2-40B4-BE49-F238E27FC236}">
                    <a16:creationId xmlns:a16="http://schemas.microsoft.com/office/drawing/2014/main" id="{BEC28B59-0A10-4F0F-9A15-9DCBB774B7FA}"/>
                  </a:ext>
                </a:extLst>
              </p:cNvPr>
              <p:cNvGrpSpPr>
                <a:grpSpLocks noChangeAspect="1"/>
              </p:cNvGrpSpPr>
              <p:nvPr/>
            </p:nvGrpSpPr>
            <p:grpSpPr bwMode="auto">
              <a:xfrm>
                <a:off x="7445553" y="2466987"/>
                <a:ext cx="134948" cy="131804"/>
                <a:chOff x="1786" y="551"/>
                <a:chExt cx="2189" cy="2138"/>
              </a:xfrm>
              <a:solidFill>
                <a:schemeClr val="accent1">
                  <a:lumMod val="20000"/>
                  <a:lumOff val="80000"/>
                </a:schemeClr>
              </a:solidFill>
            </p:grpSpPr>
            <p:sp>
              <p:nvSpPr>
                <p:cNvPr id="18" name="Freeform 43">
                  <a:extLst>
                    <a:ext uri="{FF2B5EF4-FFF2-40B4-BE49-F238E27FC236}">
                      <a16:creationId xmlns:a16="http://schemas.microsoft.com/office/drawing/2014/main" id="{32C19EF2-7248-4BE6-BA54-EAF7D85F72E0}"/>
                    </a:ext>
                  </a:extLst>
                </p:cNvPr>
                <p:cNvSpPr>
                  <a:spLocks/>
                </p:cNvSpPr>
                <p:nvPr/>
              </p:nvSpPr>
              <p:spPr bwMode="auto">
                <a:xfrm>
                  <a:off x="1786" y="730"/>
                  <a:ext cx="1965" cy="1959"/>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9" name="Freeform 44">
                  <a:extLst>
                    <a:ext uri="{FF2B5EF4-FFF2-40B4-BE49-F238E27FC236}">
                      <a16:creationId xmlns:a16="http://schemas.microsoft.com/office/drawing/2014/main" id="{9ACE7233-AB93-46D9-A7F5-78978CBC70C0}"/>
                    </a:ext>
                  </a:extLst>
                </p:cNvPr>
                <p:cNvSpPr>
                  <a:spLocks/>
                </p:cNvSpPr>
                <p:nvPr/>
              </p:nvSpPr>
              <p:spPr bwMode="auto">
                <a:xfrm>
                  <a:off x="3008" y="551"/>
                  <a:ext cx="967" cy="998"/>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nvGrpSpPr>
              <p:cNvPr id="13" name="Group 47">
                <a:extLst>
                  <a:ext uri="{FF2B5EF4-FFF2-40B4-BE49-F238E27FC236}">
                    <a16:creationId xmlns:a16="http://schemas.microsoft.com/office/drawing/2014/main" id="{069761D1-1466-411B-B81F-1AAB56ECD57A}"/>
                  </a:ext>
                </a:extLst>
              </p:cNvPr>
              <p:cNvGrpSpPr>
                <a:grpSpLocks noChangeAspect="1"/>
              </p:cNvGrpSpPr>
              <p:nvPr/>
            </p:nvGrpSpPr>
            <p:grpSpPr bwMode="auto">
              <a:xfrm>
                <a:off x="7733189" y="2477069"/>
                <a:ext cx="168752" cy="122767"/>
                <a:chOff x="1828" y="1064"/>
                <a:chExt cx="2066" cy="1503"/>
              </a:xfrm>
              <a:solidFill>
                <a:schemeClr val="accent1">
                  <a:lumMod val="20000"/>
                  <a:lumOff val="80000"/>
                </a:schemeClr>
              </a:solidFill>
            </p:grpSpPr>
            <p:sp>
              <p:nvSpPr>
                <p:cNvPr id="14" name="Rectangle 48">
                  <a:extLst>
                    <a:ext uri="{FF2B5EF4-FFF2-40B4-BE49-F238E27FC236}">
                      <a16:creationId xmlns:a16="http://schemas.microsoft.com/office/drawing/2014/main" id="{09A4B560-2912-4F87-8CAC-B8A042CDF4FF}"/>
                    </a:ext>
                  </a:extLst>
                </p:cNvPr>
                <p:cNvSpPr>
                  <a:spLocks noChangeArrowheads="1"/>
                </p:cNvSpPr>
                <p:nvPr/>
              </p:nvSpPr>
              <p:spPr bwMode="auto">
                <a:xfrm>
                  <a:off x="1828" y="2003"/>
                  <a:ext cx="376" cy="564"/>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5" name="Rectangle 49">
                  <a:extLst>
                    <a:ext uri="{FF2B5EF4-FFF2-40B4-BE49-F238E27FC236}">
                      <a16:creationId xmlns:a16="http://schemas.microsoft.com/office/drawing/2014/main" id="{E3E8357E-7C40-44B7-AB86-0903CEA6EE15}"/>
                    </a:ext>
                  </a:extLst>
                </p:cNvPr>
                <p:cNvSpPr>
                  <a:spLocks noChangeArrowheads="1"/>
                </p:cNvSpPr>
                <p:nvPr/>
              </p:nvSpPr>
              <p:spPr bwMode="auto">
                <a:xfrm>
                  <a:off x="2391" y="1252"/>
                  <a:ext cx="376" cy="1315"/>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6" name="Rectangle 50">
                  <a:extLst>
                    <a:ext uri="{FF2B5EF4-FFF2-40B4-BE49-F238E27FC236}">
                      <a16:creationId xmlns:a16="http://schemas.microsoft.com/office/drawing/2014/main" id="{6CC94246-578B-45F4-8ABF-6A080BD8127F}"/>
                    </a:ext>
                  </a:extLst>
                </p:cNvPr>
                <p:cNvSpPr>
                  <a:spLocks noChangeArrowheads="1"/>
                </p:cNvSpPr>
                <p:nvPr/>
              </p:nvSpPr>
              <p:spPr bwMode="auto">
                <a:xfrm>
                  <a:off x="2955" y="1628"/>
                  <a:ext cx="376" cy="939"/>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7" name="Rectangle 51">
                  <a:extLst>
                    <a:ext uri="{FF2B5EF4-FFF2-40B4-BE49-F238E27FC236}">
                      <a16:creationId xmlns:a16="http://schemas.microsoft.com/office/drawing/2014/main" id="{AF13F35D-0039-45DF-AF55-0CB967877146}"/>
                    </a:ext>
                  </a:extLst>
                </p:cNvPr>
                <p:cNvSpPr>
                  <a:spLocks noChangeArrowheads="1"/>
                </p:cNvSpPr>
                <p:nvPr/>
              </p:nvSpPr>
              <p:spPr bwMode="auto">
                <a:xfrm>
                  <a:off x="3518" y="1064"/>
                  <a:ext cx="376" cy="1503"/>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grpSp>
      <p:pic>
        <p:nvPicPr>
          <p:cNvPr id="22" name="Picture 21">
            <a:extLst>
              <a:ext uri="{FF2B5EF4-FFF2-40B4-BE49-F238E27FC236}">
                <a16:creationId xmlns:a16="http://schemas.microsoft.com/office/drawing/2014/main" id="{6AE8FCEA-C8D6-499D-AE68-2664C17654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0804" y="1696346"/>
            <a:ext cx="1557043" cy="1750807"/>
          </a:xfrm>
          <a:prstGeom prst="rect">
            <a:avLst/>
          </a:prstGeom>
        </p:spPr>
      </p:pic>
    </p:spTree>
    <p:extLst>
      <p:ext uri="{BB962C8B-B14F-4D97-AF65-F5344CB8AC3E}">
        <p14:creationId xmlns:p14="http://schemas.microsoft.com/office/powerpoint/2010/main" val="47802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052AE1F1-D755-40C8-AFC7-D6374198D761}"/>
              </a:ext>
            </a:extLst>
          </p:cNvPr>
          <p:cNvGrpSpPr/>
          <p:nvPr/>
        </p:nvGrpSpPr>
        <p:grpSpPr>
          <a:xfrm>
            <a:off x="2423326" y="1723333"/>
            <a:ext cx="4297348" cy="1696835"/>
            <a:chOff x="2320034" y="3120135"/>
            <a:chExt cx="2014732" cy="795530"/>
          </a:xfrm>
        </p:grpSpPr>
        <p:pic>
          <p:nvPicPr>
            <p:cNvPr id="1036" name="Picture 1035">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1" name="Picture 50">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 name="Title 1"/>
          <p:cNvSpPr>
            <a:spLocks noGrp="1"/>
          </p:cNvSpPr>
          <p:nvPr>
            <p:ph type="title"/>
          </p:nvPr>
        </p:nvSpPr>
        <p:spPr/>
        <p:txBody>
          <a:bodyPr/>
          <a:lstStyle/>
          <a:p>
            <a:r>
              <a:rPr lang="en-US" dirty="0"/>
              <a:t>AMAZON FARGATE!</a:t>
            </a:r>
          </a:p>
        </p:txBody>
      </p:sp>
    </p:spTree>
    <p:extLst>
      <p:ext uri="{BB962C8B-B14F-4D97-AF65-F5344CB8AC3E}">
        <p14:creationId xmlns:p14="http://schemas.microsoft.com/office/powerpoint/2010/main" val="18186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60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6" presetClass="emph" presetSubtype="0" accel="100000" autoRev="1" fill="hold" nodeType="withEffect">
                                  <p:stCondLst>
                                    <p:cond delay="0"/>
                                  </p:stCondLst>
                                  <p:childTnLst>
                                    <p:animScale>
                                      <p:cBhvr>
                                        <p:cTn id="9" dur="500" fill="hold"/>
                                        <p:tgtEl>
                                          <p:spTgt spid="103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CHANGING 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171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ctr"/>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51" name="Group 50">
            <a:extLst>
              <a:ext uri="{FF2B5EF4-FFF2-40B4-BE49-F238E27FC236}">
                <a16:creationId xmlns:a16="http://schemas.microsoft.com/office/drawing/2014/main" id="{052AE1F1-D755-40C8-AFC7-D6374198D761}"/>
              </a:ext>
            </a:extLst>
          </p:cNvPr>
          <p:cNvGrpSpPr/>
          <p:nvPr/>
        </p:nvGrpSpPr>
        <p:grpSpPr>
          <a:xfrm>
            <a:off x="599564" y="3518236"/>
            <a:ext cx="1668974" cy="659005"/>
            <a:chOff x="2320034" y="3120135"/>
            <a:chExt cx="2014732" cy="795530"/>
          </a:xfrm>
        </p:grpSpPr>
        <p:pic>
          <p:nvPicPr>
            <p:cNvPr id="52" name="Picture 51">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3" name="Picture 52">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4" name="Cross 53"/>
          <p:cNvSpPr/>
          <p:nvPr/>
        </p:nvSpPr>
        <p:spPr>
          <a:xfrm>
            <a:off x="1100520" y="2714139"/>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1462C8EF-6DE5-4D44-95E6-517D80B0F36E}"/>
              </a:ext>
            </a:extLst>
          </p:cNvPr>
          <p:cNvGrpSpPr/>
          <p:nvPr/>
        </p:nvGrpSpPr>
        <p:grpSpPr>
          <a:xfrm>
            <a:off x="2784984" y="1283922"/>
            <a:ext cx="2601462" cy="3143454"/>
            <a:chOff x="2579380" y="1283922"/>
            <a:chExt cx="2601462" cy="3143454"/>
          </a:xfrm>
        </p:grpSpPr>
        <p:sp>
          <p:nvSpPr>
            <p:cNvPr id="56" name="Rectangle 55">
              <a:extLst>
                <a:ext uri="{FF2B5EF4-FFF2-40B4-BE49-F238E27FC236}">
                  <a16:creationId xmlns:a16="http://schemas.microsoft.com/office/drawing/2014/main" id="{5A192F30-562C-48E7-981A-4987233FFE36}"/>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57" name="Group 56">
              <a:extLst>
                <a:ext uri="{FF2B5EF4-FFF2-40B4-BE49-F238E27FC236}">
                  <a16:creationId xmlns:a16="http://schemas.microsoft.com/office/drawing/2014/main" id="{5EA8C5FD-6175-41DC-9C7F-75E983C561A8}"/>
                </a:ext>
              </a:extLst>
            </p:cNvPr>
            <p:cNvGrpSpPr/>
            <p:nvPr/>
          </p:nvGrpSpPr>
          <p:grpSpPr>
            <a:xfrm>
              <a:off x="2634870" y="1323323"/>
              <a:ext cx="313962" cy="243312"/>
              <a:chOff x="5436484" y="816509"/>
              <a:chExt cx="912921" cy="707491"/>
            </a:xfrm>
          </p:grpSpPr>
          <p:sp>
            <p:nvSpPr>
              <p:cNvPr id="75" name="Oval 74">
                <a:extLst>
                  <a:ext uri="{FF2B5EF4-FFF2-40B4-BE49-F238E27FC236}">
                    <a16:creationId xmlns:a16="http://schemas.microsoft.com/office/drawing/2014/main" id="{20077D13-24B2-4379-9783-103E1A967F44}"/>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D581AB21-6045-4BF7-9C07-332442676E6E}"/>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7" name="Group 76">
                <a:extLst>
                  <a:ext uri="{FF2B5EF4-FFF2-40B4-BE49-F238E27FC236}">
                    <a16:creationId xmlns:a16="http://schemas.microsoft.com/office/drawing/2014/main" id="{82BD18FD-C607-4008-A0A0-D9555C740A3D}"/>
                  </a:ext>
                </a:extLst>
              </p:cNvPr>
              <p:cNvGrpSpPr/>
              <p:nvPr/>
            </p:nvGrpSpPr>
            <p:grpSpPr>
              <a:xfrm>
                <a:off x="6117455" y="816509"/>
                <a:ext cx="231950" cy="707491"/>
                <a:chOff x="6117455" y="816509"/>
                <a:chExt cx="231950" cy="707491"/>
              </a:xfrm>
            </p:grpSpPr>
            <p:sp>
              <p:nvSpPr>
                <p:cNvPr id="81" name="Oval 80">
                  <a:extLst>
                    <a:ext uri="{FF2B5EF4-FFF2-40B4-BE49-F238E27FC236}">
                      <a16:creationId xmlns:a16="http://schemas.microsoft.com/office/drawing/2014/main" id="{08D82C13-9859-4302-8F5A-6B308D0D02D9}"/>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83C4A677-F97C-49E5-8855-B089C1E3E702}"/>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78" name="Straight Connector 77">
                <a:extLst>
                  <a:ext uri="{FF2B5EF4-FFF2-40B4-BE49-F238E27FC236}">
                    <a16:creationId xmlns:a16="http://schemas.microsoft.com/office/drawing/2014/main" id="{398E7C7F-A0B5-49EF-8C52-EC57FB37C9C0}"/>
                  </a:ext>
                </a:extLst>
              </p:cNvPr>
              <p:cNvCxnSpPr>
                <a:cxnSpLocks/>
                <a:stCxn id="76"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C823C1F4-22FF-4BAA-AB13-3E9004249A0C}"/>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a:extLst>
                  <a:ext uri="{FF2B5EF4-FFF2-40B4-BE49-F238E27FC236}">
                    <a16:creationId xmlns:a16="http://schemas.microsoft.com/office/drawing/2014/main" id="{C43D938C-2A5F-4483-BDFB-11FBFC0A8BA3}"/>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58" name="Group 57">
              <a:extLst>
                <a:ext uri="{FF2B5EF4-FFF2-40B4-BE49-F238E27FC236}">
                  <a16:creationId xmlns:a16="http://schemas.microsoft.com/office/drawing/2014/main" id="{FDF541CC-79F2-467A-8B84-39F1CF86ED10}"/>
                </a:ext>
              </a:extLst>
            </p:cNvPr>
            <p:cNvGrpSpPr/>
            <p:nvPr/>
          </p:nvGrpSpPr>
          <p:grpSpPr>
            <a:xfrm>
              <a:off x="2644658" y="3185884"/>
              <a:ext cx="350789" cy="381116"/>
              <a:chOff x="6927135" y="2474114"/>
              <a:chExt cx="1044863" cy="1135198"/>
            </a:xfrm>
          </p:grpSpPr>
          <p:grpSp>
            <p:nvGrpSpPr>
              <p:cNvPr id="64" name="Group 63">
                <a:extLst>
                  <a:ext uri="{FF2B5EF4-FFF2-40B4-BE49-F238E27FC236}">
                    <a16:creationId xmlns:a16="http://schemas.microsoft.com/office/drawing/2014/main" id="{6785C539-29C3-48E6-830D-733658F17A78}"/>
                  </a:ext>
                </a:extLst>
              </p:cNvPr>
              <p:cNvGrpSpPr/>
              <p:nvPr/>
            </p:nvGrpSpPr>
            <p:grpSpPr>
              <a:xfrm>
                <a:off x="7136002" y="2864895"/>
                <a:ext cx="627161" cy="353618"/>
                <a:chOff x="7149606" y="2947129"/>
                <a:chExt cx="627161" cy="353618"/>
              </a:xfrm>
            </p:grpSpPr>
            <p:grpSp>
              <p:nvGrpSpPr>
                <p:cNvPr id="68" name="Group 67">
                  <a:extLst>
                    <a:ext uri="{FF2B5EF4-FFF2-40B4-BE49-F238E27FC236}">
                      <a16:creationId xmlns:a16="http://schemas.microsoft.com/office/drawing/2014/main" id="{CE18B451-C885-492B-97AA-C837D0A36024}"/>
                    </a:ext>
                  </a:extLst>
                </p:cNvPr>
                <p:cNvGrpSpPr/>
                <p:nvPr/>
              </p:nvGrpSpPr>
              <p:grpSpPr>
                <a:xfrm>
                  <a:off x="7149606" y="2947129"/>
                  <a:ext cx="627161" cy="353618"/>
                  <a:chOff x="6838580" y="3479260"/>
                  <a:chExt cx="1237564" cy="697797"/>
                </a:xfrm>
              </p:grpSpPr>
              <p:sp>
                <p:nvSpPr>
                  <p:cNvPr id="73" name="Freeform 6">
                    <a:extLst>
                      <a:ext uri="{FF2B5EF4-FFF2-40B4-BE49-F238E27FC236}">
                        <a16:creationId xmlns:a16="http://schemas.microsoft.com/office/drawing/2014/main" id="{298AB124-F2E3-4CD2-9266-8053EAEF2308}"/>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6">
                    <a:extLst>
                      <a:ext uri="{FF2B5EF4-FFF2-40B4-BE49-F238E27FC236}">
                        <a16:creationId xmlns:a16="http://schemas.microsoft.com/office/drawing/2014/main" id="{3F257FD7-731C-4500-9E64-26422BE62D32}"/>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F3439E30-49F0-4F9E-B09E-2614E5AD49F0}"/>
                    </a:ext>
                  </a:extLst>
                </p:cNvPr>
                <p:cNvGrpSpPr/>
                <p:nvPr/>
              </p:nvGrpSpPr>
              <p:grpSpPr>
                <a:xfrm>
                  <a:off x="7301167" y="3095673"/>
                  <a:ext cx="324022" cy="69232"/>
                  <a:chOff x="7295441" y="3095673"/>
                  <a:chExt cx="324022" cy="69232"/>
                </a:xfrm>
              </p:grpSpPr>
              <p:sp>
                <p:nvSpPr>
                  <p:cNvPr id="70" name="Oval 69">
                    <a:extLst>
                      <a:ext uri="{FF2B5EF4-FFF2-40B4-BE49-F238E27FC236}">
                        <a16:creationId xmlns:a16="http://schemas.microsoft.com/office/drawing/2014/main" id="{4C18929E-44FE-48E2-98DB-3EF5EA83D129}"/>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8C65DE42-810E-4322-8A27-81CA358D5EF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9C4771C-CAEE-40AB-960E-67365A81E626}"/>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5" name="Group 64">
                <a:extLst>
                  <a:ext uri="{FF2B5EF4-FFF2-40B4-BE49-F238E27FC236}">
                    <a16:creationId xmlns:a16="http://schemas.microsoft.com/office/drawing/2014/main" id="{DBCCE2F3-3963-4E7C-81D2-9541C2B50BDF}"/>
                  </a:ext>
                </a:extLst>
              </p:cNvPr>
              <p:cNvGrpSpPr/>
              <p:nvPr/>
            </p:nvGrpSpPr>
            <p:grpSpPr>
              <a:xfrm>
                <a:off x="6927135" y="2474114"/>
                <a:ext cx="1044863" cy="1135198"/>
                <a:chOff x="6927135" y="2474114"/>
                <a:chExt cx="1044863" cy="1135198"/>
              </a:xfrm>
            </p:grpSpPr>
            <p:sp>
              <p:nvSpPr>
                <p:cNvPr id="66" name="Arc 65">
                  <a:extLst>
                    <a:ext uri="{FF2B5EF4-FFF2-40B4-BE49-F238E27FC236}">
                      <a16:creationId xmlns:a16="http://schemas.microsoft.com/office/drawing/2014/main" id="{3E91917F-C417-4E78-BFEE-3EF9CEB67C82}"/>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rc 66">
                  <a:extLst>
                    <a:ext uri="{FF2B5EF4-FFF2-40B4-BE49-F238E27FC236}">
                      <a16:creationId xmlns:a16="http://schemas.microsoft.com/office/drawing/2014/main" id="{D6EF3ED0-BAB3-458A-A3BC-6A98BC87561E}"/>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59" name="Freeform 25">
              <a:extLst>
                <a:ext uri="{FF2B5EF4-FFF2-40B4-BE49-F238E27FC236}">
                  <a16:creationId xmlns:a16="http://schemas.microsoft.com/office/drawing/2014/main" id="{4FEE5835-CF57-4335-B3D8-BDBE6F145B10}"/>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4FC69594-C958-452C-A877-85695D52F69B}"/>
                </a:ext>
              </a:extLst>
            </p:cNvPr>
            <p:cNvGrpSpPr/>
            <p:nvPr/>
          </p:nvGrpSpPr>
          <p:grpSpPr>
            <a:xfrm>
              <a:off x="2579380" y="4010087"/>
              <a:ext cx="504589" cy="417289"/>
              <a:chOff x="1846399" y="468113"/>
              <a:chExt cx="504589" cy="417289"/>
            </a:xfrm>
          </p:grpSpPr>
          <p:sp>
            <p:nvSpPr>
              <p:cNvPr id="61" name="Shape 2509">
                <a:extLst>
                  <a:ext uri="{FF2B5EF4-FFF2-40B4-BE49-F238E27FC236}">
                    <a16:creationId xmlns:a16="http://schemas.microsoft.com/office/drawing/2014/main" id="{8AB41510-4A58-443A-92B4-BF17B8B1D91A}"/>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2" name="Shape 2510">
                <a:extLst>
                  <a:ext uri="{FF2B5EF4-FFF2-40B4-BE49-F238E27FC236}">
                    <a16:creationId xmlns:a16="http://schemas.microsoft.com/office/drawing/2014/main" id="{56D92443-A538-4194-8139-03059268CB2B}"/>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3" name="Shape 2511">
                <a:extLst>
                  <a:ext uri="{FF2B5EF4-FFF2-40B4-BE49-F238E27FC236}">
                    <a16:creationId xmlns:a16="http://schemas.microsoft.com/office/drawing/2014/main" id="{575CAA20-5B53-4F4F-9BA9-8AF9D6BE4E97}"/>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83" name="Picture 82">
            <a:extLst>
              <a:ext uri="{FF2B5EF4-FFF2-40B4-BE49-F238E27FC236}">
                <a16:creationId xmlns:a16="http://schemas.microsoft.com/office/drawing/2014/main" id="{B0BD0EE4-C9F5-465C-84B6-615DC16C51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5575" y="1323323"/>
            <a:ext cx="1096953" cy="1233462"/>
          </a:xfrm>
          <a:prstGeom prst="rect">
            <a:avLst/>
          </a:prstGeom>
        </p:spPr>
      </p:pic>
      <p:grpSp>
        <p:nvGrpSpPr>
          <p:cNvPr id="84" name="Group 83">
            <a:extLst>
              <a:ext uri="{FF2B5EF4-FFF2-40B4-BE49-F238E27FC236}">
                <a16:creationId xmlns:a16="http://schemas.microsoft.com/office/drawing/2014/main" id="{E5CE725C-CC32-4898-AF9E-F47E9E712AD6}"/>
              </a:ext>
            </a:extLst>
          </p:cNvPr>
          <p:cNvGrpSpPr/>
          <p:nvPr/>
        </p:nvGrpSpPr>
        <p:grpSpPr>
          <a:xfrm>
            <a:off x="5827583" y="1283922"/>
            <a:ext cx="3179121" cy="3211135"/>
            <a:chOff x="5621979" y="1283922"/>
            <a:chExt cx="3179121" cy="3211135"/>
          </a:xfrm>
        </p:grpSpPr>
        <p:grpSp>
          <p:nvGrpSpPr>
            <p:cNvPr id="85" name="Group 84">
              <a:extLst>
                <a:ext uri="{FF2B5EF4-FFF2-40B4-BE49-F238E27FC236}">
                  <a16:creationId xmlns:a16="http://schemas.microsoft.com/office/drawing/2014/main" id="{C5C6236B-A397-4AD5-B158-3C6F154C0502}"/>
                </a:ext>
              </a:extLst>
            </p:cNvPr>
            <p:cNvGrpSpPr/>
            <p:nvPr/>
          </p:nvGrpSpPr>
          <p:grpSpPr>
            <a:xfrm>
              <a:off x="5663127" y="1286270"/>
              <a:ext cx="301752" cy="301753"/>
              <a:chOff x="6470650" y="1370796"/>
              <a:chExt cx="409575" cy="409578"/>
            </a:xfrm>
          </p:grpSpPr>
          <p:sp>
            <p:nvSpPr>
              <p:cNvPr id="101" name="Oval 80">
                <a:extLst>
                  <a:ext uri="{FF2B5EF4-FFF2-40B4-BE49-F238E27FC236}">
                    <a16:creationId xmlns:a16="http://schemas.microsoft.com/office/drawing/2014/main" id="{A2CF5917-39A3-4144-B092-1CFA9C4598A2}"/>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Oval 81">
                <a:extLst>
                  <a:ext uri="{FF2B5EF4-FFF2-40B4-BE49-F238E27FC236}">
                    <a16:creationId xmlns:a16="http://schemas.microsoft.com/office/drawing/2014/main" id="{189E8677-0860-4B35-9FBF-8124259757C1}"/>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Line 82">
                <a:extLst>
                  <a:ext uri="{FF2B5EF4-FFF2-40B4-BE49-F238E27FC236}">
                    <a16:creationId xmlns:a16="http://schemas.microsoft.com/office/drawing/2014/main" id="{3E8A11ED-8687-4150-8CA6-00EA4AE857E4}"/>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83">
                <a:extLst>
                  <a:ext uri="{FF2B5EF4-FFF2-40B4-BE49-F238E27FC236}">
                    <a16:creationId xmlns:a16="http://schemas.microsoft.com/office/drawing/2014/main" id="{4B826360-4B83-41FE-9B9C-CAFE6C9DCBCF}"/>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84">
                <a:extLst>
                  <a:ext uri="{FF2B5EF4-FFF2-40B4-BE49-F238E27FC236}">
                    <a16:creationId xmlns:a16="http://schemas.microsoft.com/office/drawing/2014/main" id="{B4F2A0C2-701C-4696-983E-C05B46704FF6}"/>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898EFE12-8B67-4E7C-AAC4-92BF828236D2}"/>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 (in 2018)</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FA507B79-CF9F-4840-A2AA-42E6E50FF6AC}"/>
                </a:ext>
              </a:extLst>
            </p:cNvPr>
            <p:cNvGrpSpPr>
              <a:grpSpLocks noChangeAspect="1"/>
            </p:cNvGrpSpPr>
            <p:nvPr/>
          </p:nvGrpSpPr>
          <p:grpSpPr>
            <a:xfrm>
              <a:off x="5621979" y="2807417"/>
              <a:ext cx="384048" cy="382491"/>
              <a:chOff x="3259856" y="2094974"/>
              <a:chExt cx="565112" cy="562821"/>
            </a:xfrm>
          </p:grpSpPr>
          <p:cxnSp>
            <p:nvCxnSpPr>
              <p:cNvPr id="97" name="Straight Arrow Connector 96">
                <a:extLst>
                  <a:ext uri="{FF2B5EF4-FFF2-40B4-BE49-F238E27FC236}">
                    <a16:creationId xmlns:a16="http://schemas.microsoft.com/office/drawing/2014/main" id="{8C37B951-B995-4329-9742-62107241D19F}"/>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053CD52-700D-46A2-8268-DC379722C3B2}"/>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CA61F59-7DBF-49C6-8A9F-151FA1B36CC8}"/>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01D7F71-105B-4AF0-8EDF-8F82D3208BEB}"/>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6EBCA8A8-336C-404B-9E2F-07E432F31DC9}"/>
                </a:ext>
              </a:extLst>
            </p:cNvPr>
            <p:cNvGrpSpPr/>
            <p:nvPr/>
          </p:nvGrpSpPr>
          <p:grpSpPr>
            <a:xfrm>
              <a:off x="5641688" y="4083931"/>
              <a:ext cx="344630" cy="343445"/>
              <a:chOff x="5231130" y="627076"/>
              <a:chExt cx="1117936" cy="1114093"/>
            </a:xfrm>
          </p:grpSpPr>
          <p:sp>
            <p:nvSpPr>
              <p:cNvPr id="93" name="Freeform: Shape 92">
                <a:extLst>
                  <a:ext uri="{FF2B5EF4-FFF2-40B4-BE49-F238E27FC236}">
                    <a16:creationId xmlns:a16="http://schemas.microsoft.com/office/drawing/2014/main" id="{1AC92655-2D13-47E7-A528-5FC01232F5E0}"/>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4" name="Group 93">
                <a:extLst>
                  <a:ext uri="{FF2B5EF4-FFF2-40B4-BE49-F238E27FC236}">
                    <a16:creationId xmlns:a16="http://schemas.microsoft.com/office/drawing/2014/main" id="{C2527273-C014-4D7C-985D-F7F9B057E117}"/>
                  </a:ext>
                </a:extLst>
              </p:cNvPr>
              <p:cNvGrpSpPr/>
              <p:nvPr/>
            </p:nvGrpSpPr>
            <p:grpSpPr>
              <a:xfrm>
                <a:off x="5231130" y="627076"/>
                <a:ext cx="694481" cy="662278"/>
                <a:chOff x="5380927" y="634534"/>
                <a:chExt cx="582784" cy="555760"/>
              </a:xfrm>
            </p:grpSpPr>
            <p:sp>
              <p:nvSpPr>
                <p:cNvPr id="95" name="Freeform: Shape 94">
                  <a:extLst>
                    <a:ext uri="{FF2B5EF4-FFF2-40B4-BE49-F238E27FC236}">
                      <a16:creationId xmlns:a16="http://schemas.microsoft.com/office/drawing/2014/main" id="{CC169F32-1993-4459-8F6D-5CF7906D65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Shape 95">
                  <a:extLst>
                    <a:ext uri="{FF2B5EF4-FFF2-40B4-BE49-F238E27FC236}">
                      <a16:creationId xmlns:a16="http://schemas.microsoft.com/office/drawing/2014/main" id="{6C9E54CB-2CB3-4B5D-893B-142A4789B032}"/>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89" name="Freeform 5">
              <a:extLst>
                <a:ext uri="{FF2B5EF4-FFF2-40B4-BE49-F238E27FC236}">
                  <a16:creationId xmlns:a16="http://schemas.microsoft.com/office/drawing/2014/main" id="{257DB6AA-4F8C-45E8-9815-813EAAC0D8E0}"/>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4">
              <a:extLst>
                <a:ext uri="{FF2B5EF4-FFF2-40B4-BE49-F238E27FC236}">
                  <a16:creationId xmlns:a16="http://schemas.microsoft.com/office/drawing/2014/main" id="{0214C775-5C14-44B2-A267-1331AEF5393D}"/>
                </a:ext>
              </a:extLst>
            </p:cNvPr>
            <p:cNvGrpSpPr>
              <a:grpSpLocks noChangeAspect="1"/>
            </p:cNvGrpSpPr>
            <p:nvPr/>
          </p:nvGrpSpPr>
          <p:grpSpPr bwMode="auto">
            <a:xfrm>
              <a:off x="5648181" y="2026059"/>
              <a:ext cx="331645" cy="384048"/>
              <a:chOff x="3622" y="1209"/>
              <a:chExt cx="462" cy="535"/>
            </a:xfrm>
          </p:grpSpPr>
          <p:sp>
            <p:nvSpPr>
              <p:cNvPr id="91" name="Freeform 5">
                <a:extLst>
                  <a:ext uri="{FF2B5EF4-FFF2-40B4-BE49-F238E27FC236}">
                    <a16:creationId xmlns:a16="http://schemas.microsoft.com/office/drawing/2014/main" id="{234BA493-9B4E-494B-8A75-5FB064D902C0}"/>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
                <a:extLst>
                  <a:ext uri="{FF2B5EF4-FFF2-40B4-BE49-F238E27FC236}">
                    <a16:creationId xmlns:a16="http://schemas.microsoft.com/office/drawing/2014/main" id="{51242D34-4384-4C9B-ACB6-240294DD7D41}"/>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450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55"/>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84"/>
                                        </p:tgtEl>
                                        <p:attrNameLst>
                                          <p:attrName>ppt_x</p:attrName>
                                          <p:attrName>ppt_y</p:attrName>
                                        </p:attrNameLst>
                                      </p:cBhvr>
                                      <p:rCtr x="2413"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 presetClass="emph" presetSubtype="0" accel="100000" autoRev="1" fill="hold" nodeType="withEffect">
                                  <p:stCondLst>
                                    <p:cond delay="0"/>
                                  </p:stCondLst>
                                  <p:childTnLst>
                                    <p:animScale>
                                      <p:cBhvr>
                                        <p:cTn id="26" dur="5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3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br>
              <a:rPr lang="en-US" dirty="0"/>
            </a:br>
            <a:endParaRPr lang="en-US" dirty="0"/>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72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br>
              <a:rPr lang="en-US" dirty="0"/>
            </a:br>
            <a:endParaRPr lang="en-US" dirty="0"/>
          </a:p>
        </p:txBody>
      </p:sp>
    </p:spTree>
    <p:extLst>
      <p:ext uri="{BB962C8B-B14F-4D97-AF65-F5344CB8AC3E}">
        <p14:creationId xmlns:p14="http://schemas.microsoft.com/office/powerpoint/2010/main" val="30189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9643" y="1004294"/>
            <a:ext cx="6804715" cy="1863327"/>
            <a:chOff x="956534" y="1182029"/>
            <a:chExt cx="6804715" cy="1863327"/>
          </a:xfrm>
        </p:grpSpPr>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58892" y="2522655"/>
              <a:ext cx="2819816"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sp>
          <p:nvSpPr>
            <p:cNvPr id="270" name="Rectangle 269">
              <a:extLst>
                <a:ext uri="{FF2B5EF4-FFF2-40B4-BE49-F238E27FC236}">
                  <a16:creationId xmlns:a16="http://schemas.microsoft.com/office/drawing/2014/main" id="{F4FEF678-5957-4BC0-AB05-7B6BE4C13CD4}"/>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271" name="Picture 270">
              <a:extLst>
                <a:ext uri="{FF2B5EF4-FFF2-40B4-BE49-F238E27FC236}">
                  <a16:creationId xmlns:a16="http://schemas.microsoft.com/office/drawing/2014/main" id="{8B381C1D-2B81-4EF2-8651-E3F771D62BD9}"/>
                </a:ext>
              </a:extLst>
            </p:cNvPr>
            <p:cNvPicPr>
              <a:picLocks noChangeAspect="1"/>
            </p:cNvPicPr>
            <p:nvPr/>
          </p:nvPicPr>
          <p:blipFill>
            <a:blip r:embed="rId3"/>
            <a:stretch>
              <a:fillRect/>
            </a:stretch>
          </p:blipFill>
          <p:spPr>
            <a:xfrm>
              <a:off x="1132959" y="1496171"/>
              <a:ext cx="705904" cy="795604"/>
            </a:xfrm>
            <a:prstGeom prst="rect">
              <a:avLst/>
            </a:prstGeom>
          </p:spPr>
        </p:pic>
        <p:sp>
          <p:nvSpPr>
            <p:cNvPr id="272" name="Rectangle 271">
              <a:extLst>
                <a:ext uri="{FF2B5EF4-FFF2-40B4-BE49-F238E27FC236}">
                  <a16:creationId xmlns:a16="http://schemas.microsoft.com/office/drawing/2014/main" id="{CB325935-1F45-4A99-A4DB-DDE6D1530C7C}"/>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2960"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25735"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 WITH ECS</a:t>
            </a:r>
            <a:br>
              <a:rPr lang="en-US" dirty="0"/>
            </a:br>
            <a:endParaRPr lang="en-US" dirty="0"/>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11805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dirty="0">
                <a:latin typeface="Amazon Ember"/>
              </a:rPr>
              <a:t>Define application containers: Image URL, CPU &amp; Memory requirements, etc.</a:t>
            </a:r>
          </a:p>
          <a:p>
            <a:endParaRPr lang="en-US"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2870219"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Amazon Ember"/>
              </a:rPr>
              <a:t>Infrastructure Isolation boundary</a:t>
            </a:r>
          </a:p>
          <a:p>
            <a:pPr marL="285750" indent="-285750">
              <a:buFont typeface="Arial" panose="020B0604020202020204" pitchFamily="34" charset="0"/>
              <a:buChar char="•"/>
            </a:pPr>
            <a:r>
              <a:rPr lang="en-US" dirty="0">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latin typeface="Amazon Ember"/>
              </a:rPr>
              <a:t>A running instantiation of a task definition</a:t>
            </a:r>
          </a:p>
          <a:p>
            <a:pPr marL="171450" indent="-171450">
              <a:buFont typeface="Arial" panose="020B0604020202020204" pitchFamily="34" charset="0"/>
              <a:buChar char="•"/>
            </a:pPr>
            <a:r>
              <a:rPr lang="en-US" dirty="0">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latin typeface="Amazon Ember"/>
              </a:rPr>
              <a:t>Maintain n running copies</a:t>
            </a:r>
          </a:p>
          <a:p>
            <a:pPr marL="285750" indent="-285750">
              <a:buFont typeface="Arial" panose="020B0604020202020204" pitchFamily="34" charset="0"/>
              <a:buChar char="•"/>
            </a:pPr>
            <a:r>
              <a:rPr lang="en-US" dirty="0">
                <a:latin typeface="Amazon Ember"/>
              </a:rPr>
              <a:t>Integrated with ELB</a:t>
            </a:r>
          </a:p>
          <a:p>
            <a:pPr marL="285750" indent="-285750">
              <a:buFont typeface="Arial" panose="020B0604020202020204" pitchFamily="34" charset="0"/>
              <a:buChar char="•"/>
            </a:pPr>
            <a:r>
              <a:rPr lang="en-US" dirty="0">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406015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5579" y="1480577"/>
            <a:ext cx="3364706" cy="2578008"/>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0" y="1676400"/>
            <a:ext cx="3406775" cy="2278063"/>
          </a:xfrm>
        </p:spPr>
        <p:txBody>
          <a:bodyPr/>
          <a:lstStyle/>
          <a:p>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"family": “</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r>
              <a:rPr lang="en-US" sz="900" b="1" dirty="0" err="1">
                <a:solidFill>
                  <a:schemeClr val="accent2"/>
                </a:solidFill>
                <a:latin typeface="Lucida Console" panose="020B0609040504020204" pitchFamily="49" charset="0"/>
              </a:rPr>
              <a:t>containerDefinitions</a:t>
            </a:r>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-frontend",</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fe</a:t>
            </a:r>
            <a:r>
              <a:rPr lang="en-US" sz="6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scorekeep-api</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api</a:t>
            </a:r>
            <a:r>
              <a:rPr lang="en-US" sz="600" b="1" dirty="0">
                <a:solidFill>
                  <a:schemeClr val="accent2"/>
                </a:solidFill>
                <a:latin typeface="Lucida Console" panose="020B0609040504020204" pitchFamily="49" charset="0"/>
              </a:rPr>
              <a:t>"</a:t>
            </a:r>
            <a:endParaRPr lang="en-US" sz="900" b="1" dirty="0">
              <a:solidFill>
                <a:schemeClr val="accent2"/>
              </a:solidFill>
              <a:latin typeface="Lucida Console" panose="020B0609040504020204" pitchFamily="49" charset="0"/>
            </a:endParaRPr>
          </a:p>
          <a:p>
            <a:r>
              <a:rPr lang="en-US" sz="900" b="1" dirty="0">
                <a:solidFill>
                  <a:schemeClr val="accent2"/>
                </a:solidFill>
                <a:latin typeface="Lucida Console" panose="020B0609040504020204" pitchFamily="49" charset="0"/>
              </a:rPr>
              <a:t>    }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Immutable, versioned document</a:t>
            </a:r>
          </a:p>
          <a:p>
            <a:endParaRPr lang="en-US" dirty="0"/>
          </a:p>
          <a:p>
            <a:r>
              <a:rPr lang="en-US" dirty="0"/>
              <a:t>Identified by </a:t>
            </a:r>
            <a:r>
              <a:rPr lang="en-US" dirty="0" err="1"/>
              <a:t>family:version</a:t>
            </a:r>
            <a:endParaRPr lang="en-US" dirty="0"/>
          </a:p>
          <a:p>
            <a:endParaRPr lang="en-US" dirty="0"/>
          </a:p>
          <a:p>
            <a:r>
              <a:rPr lang="en-US" dirty="0"/>
              <a:t>Contains a list of up to 10 container definitions</a:t>
            </a:r>
          </a:p>
          <a:p>
            <a:endParaRPr lang="en-US" dirty="0"/>
          </a:p>
          <a:p>
            <a:r>
              <a:rPr lang="en-US" dirty="0"/>
              <a:t>All containers are co-located on the same host</a:t>
            </a:r>
          </a:p>
          <a:p>
            <a:endParaRPr lang="en-US" dirty="0"/>
          </a:p>
          <a:p>
            <a:r>
              <a:rPr lang="en-US" dirty="0"/>
              <a:t>Each container definition has:</a:t>
            </a:r>
          </a:p>
          <a:p>
            <a:pPr marL="1028700" lvl="1">
              <a:buFont typeface="Arial" panose="020B0604020202020204" pitchFamily="34" charset="0"/>
              <a:buChar char="•"/>
            </a:pPr>
            <a:r>
              <a:rPr lang="en-US" dirty="0"/>
              <a:t>A name</a:t>
            </a:r>
          </a:p>
          <a:p>
            <a:pPr marL="1028700" lvl="1">
              <a:buFont typeface="Arial" panose="020B0604020202020204" pitchFamily="34" charset="0"/>
              <a:buChar char="•"/>
            </a:pPr>
            <a:r>
              <a:rPr lang="en-US" dirty="0"/>
              <a:t>Image URL (Amazon ECR or Public Images)</a:t>
            </a:r>
          </a:p>
          <a:p>
            <a:pPr marL="1028700" lvl="1">
              <a:buFont typeface="Arial" panose="020B0604020202020204" pitchFamily="34" charset="0"/>
              <a:buChar char="•"/>
            </a:pPr>
            <a:r>
              <a:rPr lang="en-US" dirty="0"/>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Task Definition Snippet</a:t>
            </a:r>
          </a:p>
        </p:txBody>
      </p:sp>
    </p:spTree>
    <p:extLst>
      <p:ext uri="{BB962C8B-B14F-4D97-AF65-F5344CB8AC3E}">
        <p14:creationId xmlns:p14="http://schemas.microsoft.com/office/powerpoint/2010/main" val="222783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and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latin typeface="Amazon Ember" panose="020B0603020204020204" pitchFamily="34" charset="0"/>
                <a:ea typeface="Amazon Ember" panose="020B0603020204020204" pitchFamily="34" charset="0"/>
                <a:cs typeface="Amazon Ember" panose="020B0603020204020204" pitchFamily="34" charset="0"/>
              </a:rPr>
              <a:t>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latin typeface="Amazon Ember" panose="020B0603020204020204" pitchFamily="34" charset="0"/>
                <a:ea typeface="Amazon Ember" panose="020B0603020204020204" pitchFamily="34" charset="0"/>
                <a:cs typeface="Amazon Ember" panose="020B0603020204020204" pitchFamily="34" charset="0"/>
              </a:rPr>
            </a:b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572125" y="1476375"/>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latin typeface="Amazon Ember" panose="020B0603020204020204" pitchFamily="34" charset="0"/>
                <a:ea typeface="Amazon Ember" panose="020B0603020204020204" pitchFamily="34" charset="0"/>
                <a:cs typeface="Amazon Ember" panose="020B0603020204020204" pitchFamily="34" charset="0"/>
              </a:rPr>
              <a:t>billing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0" y="977900"/>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tx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no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tx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Serverless Key Concepts</a:t>
            </a:r>
          </a:p>
        </p:txBody>
      </p:sp>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Webapp</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Browser</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a:t>
            </a:r>
            <a:r>
              <a:rPr lang="en-US" sz="1200" i="1" dirty="0" err="1">
                <a:solidFill>
                  <a:schemeClr val="bg1"/>
                </a:solidFill>
                <a:latin typeface="Courier" charset="0"/>
                <a:ea typeface="Courier" charset="0"/>
                <a:cs typeface="Courier" charset="0"/>
              </a:rPr>
              <a:t>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820334"/>
          </a:xfrm>
        </p:spPr>
        <p:txBody>
          <a:bodyPr/>
          <a:lstStyle/>
          <a:p>
            <a:r>
              <a:rPr lang="en-US" sz="3200" dirty="0"/>
              <a:t>Deployment Pipelines with </a:t>
            </a:r>
            <a:br>
              <a:rPr lang="en-US" sz="3200" dirty="0"/>
            </a:br>
            <a:r>
              <a:rPr lang="en-US" sz="3200" dirty="0"/>
              <a:t>AWS </a:t>
            </a:r>
            <a:r>
              <a:rPr lang="en-US" sz="3200" dirty="0" err="1"/>
              <a:t>CodeStar</a:t>
            </a:r>
            <a:r>
              <a:rPr lang="en-US" sz="3200" dirty="0"/>
              <a:t>, </a:t>
            </a:r>
            <a:br>
              <a:rPr lang="en-US" sz="3200" dirty="0"/>
            </a:br>
            <a:r>
              <a:rPr lang="en-US" sz="3200" dirty="0"/>
              <a:t>AWS </a:t>
            </a:r>
            <a:r>
              <a:rPr lang="en-US" sz="3200" dirty="0" err="1"/>
              <a:t>CodeBuild</a:t>
            </a:r>
            <a:r>
              <a:rPr lang="en-US" sz="3200" dirty="0"/>
              <a:t> &amp;</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38950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8" y="236671"/>
            <a:ext cx="3517751" cy="4906829"/>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12462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77449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Monitoring</a:t>
            </a:r>
          </a:p>
        </p:txBody>
      </p:sp>
    </p:spTree>
    <p:extLst>
      <p:ext uri="{BB962C8B-B14F-4D97-AF65-F5344CB8AC3E}">
        <p14:creationId xmlns:p14="http://schemas.microsoft.com/office/powerpoint/2010/main" val="74939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1600" dirty="0"/>
              <a:t>Defines open source java microservices specifications</a:t>
            </a:r>
          </a:p>
          <a:p>
            <a:pPr marL="171450" indent="-171450">
              <a:buFont typeface="Arial" panose="020B0604020202020204" pitchFamily="34" charset="0"/>
              <a:buChar char="•"/>
            </a:pPr>
            <a:r>
              <a:rPr lang="en-US" sz="1600" dirty="0"/>
              <a:t>Multiple implementations: supported by many Java EE application servers</a:t>
            </a:r>
          </a:p>
          <a:p>
            <a:pPr marL="171450" indent="-171450">
              <a:buFont typeface="Arial" panose="020B0604020202020204" pitchFamily="34" charset="0"/>
              <a:buChar char="•"/>
            </a:pPr>
            <a:r>
              <a:rPr lang="en-US" sz="1600" dirty="0"/>
              <a:t>Aligns with Java EE (and Jakarta EE), but not require it</a:t>
            </a:r>
          </a:p>
          <a:p>
            <a:pPr marL="171450" indent="-171450">
              <a:buFont typeface="Arial" panose="020B0604020202020204" pitchFamily="34" charset="0"/>
              <a:buChar char="•"/>
            </a:pPr>
            <a:r>
              <a:rPr lang="en-US" sz="1600" dirty="0"/>
              <a:t>Quarterly releases</a:t>
            </a:r>
          </a:p>
          <a:p>
            <a:pPr marL="171450" indent="-171450">
              <a:buFont typeface="Arial" panose="020B0604020202020204" pitchFamily="34" charset="0"/>
              <a:buChar char="•"/>
            </a:pPr>
            <a:r>
              <a:rPr lang="en-US" sz="1600" dirty="0"/>
              <a:t>Under discussion/planning: service mesh support, updating/adding relevant specs to Java EE 8 equivalents,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7352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1200" dirty="0" err="1"/>
              <a:t>Serverless</a:t>
            </a:r>
            <a:r>
              <a:rPr lang="en-US" sz="1200" dirty="0"/>
              <a:t> Architectures with AWS Lambda</a:t>
            </a:r>
          </a:p>
          <a:p>
            <a:r>
              <a:rPr lang="en-US" sz="1200" dirty="0">
                <a:hlinkClick r:id="rId2"/>
              </a:rPr>
              <a:t>https://d1.awsstatic.com/whitepapers/serverless-architectures-with-aws-lambda.pdf</a:t>
            </a:r>
            <a:endParaRPr lang="en-US" sz="1200" dirty="0"/>
          </a:p>
          <a:p>
            <a:endParaRPr lang="en-US" sz="1200" dirty="0"/>
          </a:p>
          <a:p>
            <a:r>
              <a:rPr lang="en-US" sz="1200" dirty="0"/>
              <a:t>Optimizing Enterprise Economics with Serverless Architectures </a:t>
            </a:r>
          </a:p>
          <a:p>
            <a:r>
              <a:rPr lang="en-US" sz="1200" dirty="0">
                <a:hlinkClick r:id="rId3"/>
              </a:rPr>
              <a:t>https://d0.awsstatic.com/whitepapers/optimizing-enterprise-economics-serverless-architectures.pdf</a:t>
            </a:r>
            <a:endParaRPr lang="en-US" sz="1200" dirty="0"/>
          </a:p>
          <a:p>
            <a:endParaRPr lang="en-US" sz="1200" dirty="0"/>
          </a:p>
          <a:p>
            <a:r>
              <a:rPr lang="en-US" sz="1200" dirty="0"/>
              <a:t>Serverless Applications Lens - AWS Well-Architected Framework </a:t>
            </a:r>
          </a:p>
          <a:p>
            <a:r>
              <a:rPr lang="en-US" sz="1200" dirty="0">
                <a:hlinkClick r:id="rId4"/>
              </a:rPr>
              <a:t>https://d1.awsstatic.com/whitepapers/architecture/AWS-Serverless-Applications-Lens.pdf</a:t>
            </a:r>
            <a:endParaRPr lang="en-US" sz="1200" dirty="0"/>
          </a:p>
          <a:p>
            <a:endParaRPr lang="en-US" sz="1200" dirty="0"/>
          </a:p>
          <a:p>
            <a:r>
              <a:rPr lang="en-US" sz="1200" dirty="0"/>
              <a:t>Streaming Data Solutions on AWS with Amazon Kinesis</a:t>
            </a:r>
          </a:p>
          <a:p>
            <a:r>
              <a:rPr lang="en-US" sz="1200" dirty="0">
                <a:hlinkClick r:id="rId5"/>
              </a:rPr>
              <a:t>https://d1.awsstatic.com/whitepapers/whitepaper-streaming-data-solutions-on-aws-with-amazon-kinesis.pdf</a:t>
            </a:r>
            <a:endParaRPr lang="en-US" sz="1200" dirty="0"/>
          </a:p>
          <a:p>
            <a:endParaRPr lang="en-US" sz="1200" dirty="0"/>
          </a:p>
          <a:p>
            <a:r>
              <a:rPr lang="en-US" sz="1200" dirty="0"/>
              <a:t>AWS Serverless Multi-Tier Architectures</a:t>
            </a:r>
          </a:p>
          <a:p>
            <a:r>
              <a:rPr lang="en-US" sz="1200" dirty="0">
                <a:hlinkClick r:id="rId6"/>
              </a:rPr>
              <a:t>https://d1.awsstatic.com/whitepapers/AWS_Serverless_Multi-Tier_Archiectures.pdf</a:t>
            </a:r>
            <a:endParaRPr lang="en-US" sz="1200" dirty="0"/>
          </a:p>
          <a:p>
            <a:endParaRPr lang="en-US" sz="12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More info:</a:t>
            </a:r>
            <a:br>
              <a:rPr lang="en-US" sz="2400" dirty="0"/>
            </a:br>
            <a:br>
              <a:rPr lang="en-US" sz="2400" dirty="0"/>
            </a:br>
            <a:r>
              <a:rPr lang="en-US" sz="2400" dirty="0"/>
              <a:t>https://</a:t>
            </a:r>
            <a:r>
              <a:rPr lang="en-US" sz="2400" dirty="0" err="1"/>
              <a:t>aws.amazon.com</a:t>
            </a:r>
            <a:r>
              <a:rPr lang="en-US" sz="2400" dirty="0"/>
              <a:t>/</a:t>
            </a:r>
            <a:r>
              <a:rPr lang="en-US" sz="2400" dirty="0" err="1"/>
              <a:t>serverless</a:t>
            </a:r>
            <a:r>
              <a:rPr lang="en-US" sz="2400" dirty="0"/>
              <a:t>/</a:t>
            </a:r>
            <a:br>
              <a:rPr lang="en-US" sz="2400" dirty="0"/>
            </a:br>
            <a:endParaRPr lang="en-US" sz="2400" dirty="0"/>
          </a:p>
        </p:txBody>
      </p:sp>
    </p:spTree>
    <p:extLst>
      <p:ext uri="{BB962C8B-B14F-4D97-AF65-F5344CB8AC3E}">
        <p14:creationId xmlns:p14="http://schemas.microsoft.com/office/powerpoint/2010/main" val="44227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200"/>
              <a:t>Thank </a:t>
            </a:r>
            <a:r>
              <a:rPr lang="en-US" sz="3200" dirty="0"/>
              <a:t>you!</a:t>
            </a:r>
            <a:endParaRPr lang="en-US" dirty="0"/>
          </a:p>
        </p:txBody>
      </p:sp>
    </p:spTree>
    <p:extLst>
      <p:ext uri="{BB962C8B-B14F-4D97-AF65-F5344CB8AC3E}">
        <p14:creationId xmlns:p14="http://schemas.microsoft.com/office/powerpoint/2010/main" val="1836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r>
              <a:rPr lang="en-US" sz="1600" dirty="0"/>
              <a:t>Leverage Java EE expertise</a:t>
            </a:r>
          </a:p>
          <a:p>
            <a:r>
              <a:rPr lang="en-US" sz="1600" dirty="0"/>
              <a:t>Open standard</a:t>
            </a:r>
          </a:p>
          <a:p>
            <a:r>
              <a:rPr lang="en-US" sz="1600" dirty="0"/>
              <a:t>Microservices focus</a:t>
            </a:r>
          </a:p>
          <a:p>
            <a:r>
              <a:rPr lang="en-US" sz="1600" dirty="0"/>
              <a:t>Super Lightweight</a:t>
            </a:r>
          </a:p>
          <a:p>
            <a:r>
              <a:rPr lang="en-US" sz="16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1600" dirty="0"/>
              <a:t>Define a set of Maven dependencies (</a:t>
            </a:r>
            <a:r>
              <a:rPr lang="en-US" sz="1600" dirty="0" err="1">
                <a:latin typeface="Courier" pitchFamily="2" charset="0"/>
              </a:rPr>
              <a:t>swarm.hollow</a:t>
            </a:r>
            <a:r>
              <a:rPr lang="en-US" sz="1600" dirty="0">
                <a:latin typeface="Courier" pitchFamily="2" charset="0"/>
              </a:rPr>
              <a:t>=true</a:t>
            </a:r>
            <a:r>
              <a:rPr lang="en-US" sz="1600" dirty="0"/>
              <a:t>) …</a:t>
            </a:r>
          </a:p>
          <a:p>
            <a:pPr marL="285750" indent="-285750">
              <a:buFont typeface="Arial" panose="020B0604020202020204" pitchFamily="34" charset="0"/>
              <a:buChar char="•"/>
            </a:pPr>
            <a:r>
              <a:rPr lang="en-US" sz="1600" dirty="0"/>
              <a:t>… Without the application .war file</a:t>
            </a:r>
          </a:p>
          <a:p>
            <a:pPr marL="285750" indent="-285750">
              <a:buFont typeface="Arial" panose="020B0604020202020204" pitchFamily="34" charset="0"/>
              <a:buChar char="•"/>
            </a:pPr>
            <a:r>
              <a:rPr lang="en-US" sz="1600" dirty="0"/>
              <a:t>Package them into an </a:t>
            </a:r>
            <a:r>
              <a:rPr lang="en-US" sz="1600" dirty="0" err="1"/>
              <a:t>uber</a:t>
            </a:r>
            <a:r>
              <a:rPr lang="en-US" sz="1600" dirty="0"/>
              <a:t> jar</a:t>
            </a:r>
          </a:p>
          <a:p>
            <a:pPr marL="285750" indent="-285750">
              <a:buFont typeface="Arial" panose="020B0604020202020204" pitchFamily="34" charset="0"/>
              <a:buChar char="•"/>
            </a:pPr>
            <a:r>
              <a:rPr lang="en-US" sz="1600" dirty="0"/>
              <a:t>Pass in the WAR on CLI</a:t>
            </a:r>
          </a:p>
          <a:p>
            <a:pPr marL="285750" indent="-285750">
              <a:buFont typeface="Arial" panose="020B0604020202020204" pitchFamily="34" charset="0"/>
              <a:buChar char="•"/>
            </a:pPr>
            <a:r>
              <a:rPr lang="en-US" sz="1600" dirty="0"/>
              <a:t>Benefits</a:t>
            </a:r>
          </a:p>
          <a:p>
            <a:pPr marL="285750">
              <a:buFont typeface="Arial" panose="020B0604020202020204" pitchFamily="34" charset="0"/>
              <a:buChar char="•"/>
            </a:pPr>
            <a:r>
              <a:rPr lang="en-US" sz="1600" dirty="0"/>
              <a:t>Enforcing corporate standards</a:t>
            </a:r>
          </a:p>
          <a:p>
            <a:pPr marL="285750">
              <a:buFont typeface="Arial" panose="020B0604020202020204" pitchFamily="34" charset="0"/>
              <a:buChar char="•"/>
            </a:pPr>
            <a:r>
              <a:rPr lang="en-US" sz="16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application.war</a:t>
            </a:r>
            <a:endParaRPr lang="en-US" dirty="0">
              <a:solidFill>
                <a:schemeClr val="bg1">
                  <a:lumMod val="50000"/>
                </a:schemeClr>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err="1"/>
              <a:t>WildFly</a:t>
            </a:r>
            <a:r>
              <a:rPr lang="en-US" dirty="0"/>
              <a:t> Swarm Maven Plugin</a:t>
            </a:r>
          </a:p>
        </p:txBody>
      </p:sp>
      <p:sp>
        <p:nvSpPr>
          <p:cNvPr id="2" name="Content Placeholder 1">
            <a:extLst>
              <a:ext uri="{FF2B5EF4-FFF2-40B4-BE49-F238E27FC236}">
                <a16:creationId xmlns:a16="http://schemas.microsoft.com/office/drawing/2014/main" id="{15A0E90B-7D67-6F40-9B94-8E0D7E5303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27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DeckTemplate_AWS</Template>
  <TotalTime>37277</TotalTime>
  <Words>5451</Words>
  <Application>Microsoft Macintosh PowerPoint</Application>
  <PresentationFormat>On-screen Show (16:9)</PresentationFormat>
  <Paragraphs>729</Paragraphs>
  <Slides>68</Slides>
  <Notes>54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68</vt:i4>
      </vt:variant>
    </vt:vector>
  </HeadingPairs>
  <TitlesOfParts>
    <vt:vector size="85"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Times New Roman</vt:lpstr>
      <vt:lpstr>Verdana</vt:lpstr>
      <vt:lpstr>DeckTemplate-AWS</vt:lpstr>
      <vt:lpstr>PowerPoint Presentation</vt:lpstr>
      <vt:lpstr>Agenda</vt:lpstr>
      <vt:lpstr>Show different AWS Compute options</vt:lpstr>
      <vt:lpstr>A Typical Application with Microservices</vt:lpstr>
      <vt:lpstr>Application Concerns</vt:lpstr>
      <vt:lpstr>Eclipse Microprofile</vt:lpstr>
      <vt:lpstr>WildFly Swarm</vt:lpstr>
      <vt:lpstr>Hollow Jars – Customize your app server</vt:lpstr>
      <vt:lpstr>WildFly Swarm Maven Plugin</vt:lpstr>
      <vt:lpstr>Show the services</vt:lpstr>
      <vt:lpstr>DAY ONE!</vt:lpstr>
      <vt:lpstr>BUILDING AN ECOSYSTEM</vt:lpstr>
      <vt:lpstr>WHY DO WE LOVE CONTAINERS?</vt:lpstr>
      <vt:lpstr>HELPING CUSTOMERS SCALE CONTAINERS</vt:lpstr>
      <vt:lpstr>PRODUCTION WORKLOADS ON AWS</vt:lpstr>
      <vt:lpstr>CUSTOMERS ARE OUR KEY!</vt:lpstr>
      <vt:lpstr>ENABLE FOCUS ON APPLICATIONS</vt:lpstr>
      <vt:lpstr>AMAZON FARGATE!</vt:lpstr>
      <vt:lpstr>CHANGING COMPUTE CONSUMPTION MODEL</vt:lpstr>
      <vt:lpstr>PRODUCTION WORKLOADS ON AWS</vt:lpstr>
      <vt:lpstr>EKS SUPPORT FOR FARGATE IN 2018 </vt:lpstr>
      <vt:lpstr>RUNNING CONTAINER </vt:lpstr>
      <vt:lpstr>RUNNING CONTAINERS </vt:lpstr>
      <vt:lpstr>RUNNING CONTAINERS AT SCALE WITH ECS </vt:lpstr>
      <vt:lpstr>PowerPoint Presentation</vt:lpstr>
      <vt:lpstr>PowerPoint Presentation</vt:lpstr>
      <vt:lpstr>RUNNING FARGATE CONTAINERS WITH ECS</vt:lpstr>
      <vt:lpstr>ECS Constructs</vt:lpstr>
      <vt:lpstr>TASK DEFINITION</vt:lpstr>
      <vt:lpstr>RUNNING FARGATE CONTAINERS WITH ECS</vt:lpstr>
      <vt:lpstr>CLUSTER LEVEL ISOLATION</vt:lpstr>
      <vt:lpstr>PRICING DIMENSIONS</vt:lpstr>
      <vt:lpstr>TASK CPU &amp; MEMORY CONFIGURATIONS</vt:lpstr>
      <vt:lpstr>PowerPoint Presentation</vt:lpstr>
      <vt:lpstr>PowerPoint Presentation</vt:lpstr>
      <vt:lpstr>Serverless Key Concepts</vt:lpstr>
      <vt:lpstr>Serverless means…</vt:lpstr>
      <vt:lpstr>Spectrum of AWS offerings</vt:lpstr>
      <vt:lpstr>Lambda Basics</vt:lpstr>
      <vt:lpstr>Using AWS Lambda</vt:lpstr>
      <vt:lpstr>Lambda execution model</vt:lpstr>
      <vt:lpstr>Anatomy of a Lambda function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Deployment Pipelines with  AWS CodeStar,  AWS CodeBuild &amp; AWS CodePipeline</vt:lpstr>
      <vt:lpstr>PowerPoint Presentation</vt:lpstr>
      <vt:lpstr>PowerPoint Presentation</vt:lpstr>
      <vt:lpstr>Monitoring</vt:lpstr>
      <vt:lpstr>App Monitoring with AWS X-Ray and Serverless</vt:lpstr>
      <vt:lpstr>X-Ray Trace Example</vt:lpstr>
      <vt:lpstr>Event Processing</vt:lpstr>
      <vt:lpstr>Event-driven platform</vt:lpstr>
      <vt:lpstr>Event-driven actions</vt:lpstr>
      <vt:lpstr>AWS Step Functions:   Orchestrate a Serverless processing  workflow using AWS Lambda  </vt:lpstr>
      <vt:lpstr>Serverless Application Repository</vt:lpstr>
      <vt:lpstr>Further Reading</vt:lpstr>
      <vt:lpstr>More info:  https://aws.amazon.com/serverless/ </vt:lpstr>
      <vt:lpstr>Thank you!</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504</cp:revision>
  <dcterms:created xsi:type="dcterms:W3CDTF">2016-06-17T18:22:10Z</dcterms:created>
  <dcterms:modified xsi:type="dcterms:W3CDTF">2018-03-10T19:28:51Z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